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6" r:id="rId3"/>
    <p:sldId id="327" r:id="rId4"/>
    <p:sldId id="268" r:id="rId5"/>
    <p:sldId id="266" r:id="rId6"/>
    <p:sldId id="275" r:id="rId7"/>
    <p:sldId id="269" r:id="rId8"/>
    <p:sldId id="276" r:id="rId9"/>
    <p:sldId id="321" r:id="rId10"/>
    <p:sldId id="277" r:id="rId11"/>
    <p:sldId id="319" r:id="rId12"/>
    <p:sldId id="274" r:id="rId13"/>
    <p:sldId id="280" r:id="rId14"/>
    <p:sldId id="265" r:id="rId15"/>
    <p:sldId id="262" r:id="rId16"/>
    <p:sldId id="263" r:id="rId17"/>
    <p:sldId id="305" r:id="rId18"/>
    <p:sldId id="287" r:id="rId19"/>
    <p:sldId id="281" r:id="rId20"/>
    <p:sldId id="282" r:id="rId21"/>
    <p:sldId id="288" r:id="rId22"/>
    <p:sldId id="290" r:id="rId23"/>
    <p:sldId id="291" r:id="rId24"/>
    <p:sldId id="283" r:id="rId25"/>
    <p:sldId id="292" r:id="rId26"/>
    <p:sldId id="293" r:id="rId27"/>
    <p:sldId id="294" r:id="rId28"/>
    <p:sldId id="284" r:id="rId29"/>
    <p:sldId id="295" r:id="rId30"/>
    <p:sldId id="296" r:id="rId31"/>
    <p:sldId id="297" r:id="rId32"/>
    <p:sldId id="298" r:id="rId33"/>
    <p:sldId id="306" r:id="rId34"/>
    <p:sldId id="285" r:id="rId35"/>
    <p:sldId id="299" r:id="rId36"/>
    <p:sldId id="300" r:id="rId37"/>
    <p:sldId id="301" r:id="rId38"/>
    <p:sldId id="302" r:id="rId39"/>
    <p:sldId id="286" r:id="rId40"/>
    <p:sldId id="304" r:id="rId41"/>
    <p:sldId id="310" r:id="rId42"/>
    <p:sldId id="307" r:id="rId43"/>
    <p:sldId id="308" r:id="rId44"/>
    <p:sldId id="311" r:id="rId45"/>
    <p:sldId id="309" r:id="rId46"/>
    <p:sldId id="312" r:id="rId47"/>
    <p:sldId id="313" r:id="rId48"/>
    <p:sldId id="314" r:id="rId49"/>
    <p:sldId id="320" r:id="rId50"/>
    <p:sldId id="315" r:id="rId51"/>
    <p:sldId id="323" r:id="rId52"/>
    <p:sldId id="324" r:id="rId53"/>
    <p:sldId id="325" r:id="rId54"/>
    <p:sldId id="317" r:id="rId55"/>
    <p:sldId id="316" r:id="rId56"/>
    <p:sldId id="289" r:id="rId57"/>
    <p:sldId id="303" r:id="rId58"/>
    <p:sldId id="322" r:id="rId59"/>
    <p:sldId id="318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F3300"/>
    <a:srgbClr val="FFFF99"/>
    <a:srgbClr val="FFFF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0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2E0E7-1CD7-4FD5-8C46-DDAE3C4F80C9}" type="datetimeFigureOut">
              <a:rPr lang="en-US" smtClean="0"/>
              <a:pPr/>
              <a:t>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1411D-19BF-4D6C-BC99-47FBA9D6FF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2E0E7-1CD7-4FD5-8C46-DDAE3C4F80C9}" type="datetimeFigureOut">
              <a:rPr lang="en-US" smtClean="0"/>
              <a:pPr/>
              <a:t>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1411D-19BF-4D6C-BC99-47FBA9D6FF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2E0E7-1CD7-4FD5-8C46-DDAE3C4F80C9}" type="datetimeFigureOut">
              <a:rPr lang="en-US" smtClean="0"/>
              <a:pPr/>
              <a:t>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1411D-19BF-4D6C-BC99-47FBA9D6FF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2E0E7-1CD7-4FD5-8C46-DDAE3C4F80C9}" type="datetimeFigureOut">
              <a:rPr lang="en-US" smtClean="0"/>
              <a:pPr/>
              <a:t>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1411D-19BF-4D6C-BC99-47FBA9D6FF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2E0E7-1CD7-4FD5-8C46-DDAE3C4F80C9}" type="datetimeFigureOut">
              <a:rPr lang="en-US" smtClean="0"/>
              <a:pPr/>
              <a:t>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1411D-19BF-4D6C-BC99-47FBA9D6FF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2E0E7-1CD7-4FD5-8C46-DDAE3C4F80C9}" type="datetimeFigureOut">
              <a:rPr lang="en-US" smtClean="0"/>
              <a:pPr/>
              <a:t>2/14/2013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1411D-19BF-4D6C-BC99-47FBA9D6FF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2E0E7-1CD7-4FD5-8C46-DDAE3C4F80C9}" type="datetimeFigureOut">
              <a:rPr lang="en-US" smtClean="0"/>
              <a:pPr/>
              <a:t>2/14/2013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1411D-19BF-4D6C-BC99-47FBA9D6FF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2E0E7-1CD7-4FD5-8C46-DDAE3C4F80C9}" type="datetimeFigureOut">
              <a:rPr lang="en-US" smtClean="0"/>
              <a:pPr/>
              <a:t>2/14/2013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1411D-19BF-4D6C-BC99-47FBA9D6FF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2E0E7-1CD7-4FD5-8C46-DDAE3C4F80C9}" type="datetimeFigureOut">
              <a:rPr lang="en-US" smtClean="0"/>
              <a:pPr/>
              <a:t>2/14/2013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1411D-19BF-4D6C-BC99-47FBA9D6FF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2E0E7-1CD7-4FD5-8C46-DDAE3C4F80C9}" type="datetimeFigureOut">
              <a:rPr lang="en-US" smtClean="0"/>
              <a:pPr/>
              <a:t>2/14/2013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1411D-19BF-4D6C-BC99-47FBA9D6FF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2E0E7-1CD7-4FD5-8C46-DDAE3C4F80C9}" type="datetimeFigureOut">
              <a:rPr lang="en-US" smtClean="0"/>
              <a:pPr/>
              <a:t>2/14/2013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1411D-19BF-4D6C-BC99-47FBA9D6FF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2E0E7-1CD7-4FD5-8C46-DDAE3C4F80C9}" type="datetimeFigureOut">
              <a:rPr lang="en-US" smtClean="0"/>
              <a:pPr/>
              <a:t>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1411D-19BF-4D6C-BC99-47FBA9D6FFC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399"/>
            <a:ext cx="7772400" cy="2362201"/>
          </a:xfrm>
        </p:spPr>
        <p:txBody>
          <a:bodyPr>
            <a:normAutofit/>
          </a:bodyPr>
          <a:lstStyle/>
          <a:p>
            <a:r>
              <a:rPr lang="zh-CN" altLang="en-US" sz="2800" b="1" dirty="0" smtClean="0">
                <a:solidFill>
                  <a:schemeClr val="accent4">
                    <a:lumMod val="50000"/>
                  </a:schemeClr>
                </a:solidFill>
              </a:rPr>
              <a:t>慈悲多禍害</a:t>
            </a:r>
            <a:r>
              <a:rPr lang="en-US" altLang="zh-CN" sz="2800" b="1" dirty="0" smtClean="0"/>
              <a:t/>
            </a:r>
            <a:br>
              <a:rPr lang="en-US" altLang="zh-CN" sz="2800" b="1" dirty="0" smtClean="0"/>
            </a:br>
            <a:r>
              <a:rPr lang="zh-CN" altLang="en-US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方便出下流</a:t>
            </a:r>
            <a:r>
              <a:rPr lang="en-US" altLang="zh-CN" sz="2800" b="1" dirty="0" smtClean="0">
                <a:solidFill>
                  <a:schemeClr val="accent4"/>
                </a:solidFill>
              </a:rPr>
              <a:t/>
            </a:r>
            <a:br>
              <a:rPr lang="en-US" altLang="zh-CN" sz="2800" b="1" dirty="0" smtClean="0">
                <a:solidFill>
                  <a:schemeClr val="accent4"/>
                </a:solidFill>
              </a:rPr>
            </a:br>
            <a:endParaRPr lang="en-US" sz="2800" b="1" dirty="0">
              <a:solidFill>
                <a:schemeClr val="accent4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029200"/>
            <a:ext cx="6400800" cy="1295400"/>
          </a:xfrm>
        </p:spPr>
        <p:txBody>
          <a:bodyPr>
            <a:normAutofit/>
          </a:bodyPr>
          <a:lstStyle/>
          <a:p>
            <a:r>
              <a:rPr lang="zh-CN" altLang="en-US" sz="2800" b="1" dirty="0" smtClean="0">
                <a:solidFill>
                  <a:srgbClr val="7030A0"/>
                </a:solidFill>
              </a:rPr>
              <a:t>從佛家思想</a:t>
            </a:r>
            <a:endParaRPr lang="en-US" altLang="zh-CN" sz="2800" b="1" dirty="0" smtClean="0">
              <a:solidFill>
                <a:srgbClr val="7030A0"/>
              </a:solidFill>
            </a:endParaRPr>
          </a:p>
          <a:p>
            <a:r>
              <a:rPr lang="zh-CN" altLang="en-US" sz="2800" b="1" dirty="0" smtClean="0">
                <a:solidFill>
                  <a:schemeClr val="accent4">
                    <a:lumMod val="75000"/>
                  </a:schemeClr>
                </a:solidFill>
              </a:rPr>
              <a:t>看猶達斯出賣耶穌</a:t>
            </a:r>
            <a:endParaRPr lang="en-US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4800600"/>
            <a:ext cx="8229600" cy="1600200"/>
          </a:xfrm>
          <a:prstGeom prst="rect">
            <a:avLst/>
          </a:prstGeom>
          <a:solidFill>
            <a:srgbClr val="FF33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00600"/>
            <a:ext cx="8229600" cy="160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2000" b="1" dirty="0" smtClean="0">
                <a:solidFill>
                  <a:schemeClr val="bg1"/>
                </a:solidFill>
              </a:rPr>
              <a:t>此非不切實際道理，其著手處全在具體的人和事，而且必須應機方便。</a:t>
            </a:r>
            <a:endParaRPr lang="en-US" altLang="zh-CN" sz="2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chemeClr val="bg1"/>
                </a:solidFill>
              </a:rPr>
              <a:t>種種困惑煩惱因此成為菩提之路，真正做到度己度人，獲得解脫。</a:t>
            </a:r>
            <a:endParaRPr lang="en-US" altLang="zh-CN" sz="2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chemeClr val="bg1"/>
                </a:solidFill>
              </a:rPr>
              <a:t>方便就是用最適當的方法，把這個慈悲表達出去。慈悲、菩提、方便都</a:t>
            </a:r>
            <a:endParaRPr lang="en-US" altLang="zh-CN" sz="2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chemeClr val="bg1"/>
                </a:solidFill>
              </a:rPr>
              <a:t>是來自本性，慧能大師開悟時說：何期自性，本自具足。</a:t>
            </a:r>
            <a:endParaRPr lang="en-US" altLang="zh-TW" sz="20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5029200"/>
            <a:ext cx="8229600" cy="1219200"/>
          </a:xfrm>
          <a:prstGeom prst="rect">
            <a:avLst/>
          </a:prstGeom>
          <a:solidFill>
            <a:schemeClr val="bg2">
              <a:lumMod val="2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29200"/>
            <a:ext cx="8229600" cy="144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2000" b="1" dirty="0" smtClean="0">
                <a:solidFill>
                  <a:schemeClr val="bg1"/>
                </a:solidFill>
              </a:rPr>
              <a:t>何期自性本自具足：自性原來具足，無欠無餘；不多不少，可是眾生缺</a:t>
            </a:r>
            <a:endParaRPr lang="en-US" altLang="zh-CN" sz="2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chemeClr val="bg1"/>
                </a:solidFill>
              </a:rPr>
              <a:t>乏自知，於是背覺合塵，捨本逐末，舍根本而追求末梢，比如虛榮享受、</a:t>
            </a:r>
            <a:endParaRPr lang="en-US" altLang="zh-CN" sz="2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chemeClr val="bg1"/>
                </a:solidFill>
              </a:rPr>
              <a:t>虛假快樂以及虛幻名利。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600200"/>
            <a:ext cx="8229600" cy="1981200"/>
          </a:xfrm>
          <a:prstGeom prst="rect">
            <a:avLst/>
          </a:prstGeom>
          <a:solidFill>
            <a:schemeClr val="bg2">
              <a:lumMod val="2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811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2000" b="1" dirty="0" smtClean="0">
                <a:solidFill>
                  <a:srgbClr val="FFFFCC"/>
                </a:solidFill>
              </a:rPr>
              <a:t>慈悲心如被扭曲，就成自私自利，如要回復正常，必須重拾大慈大悲。</a:t>
            </a:r>
            <a:endParaRPr lang="en-US" altLang="zh-CN" sz="2000" b="1" dirty="0" smtClean="0">
              <a:solidFill>
                <a:srgbClr val="FFFFCC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rgbClr val="FFFFCC"/>
                </a:solidFill>
              </a:rPr>
              <a:t>因此要以菩提為因（自性本來智慧），才把扭曲回復正常。慈悲出自佛</a:t>
            </a:r>
            <a:endParaRPr lang="en-US" altLang="zh-CN" sz="2000" b="1" dirty="0" smtClean="0">
              <a:solidFill>
                <a:srgbClr val="FFFFCC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rgbClr val="FFFFCC"/>
                </a:solidFill>
              </a:rPr>
              <a:t>之真性，愛心出於自心性，與眾生卻是分別體。真慈悲者是自體與眾生</a:t>
            </a:r>
            <a:endParaRPr lang="en-US" altLang="zh-CN" sz="2000" b="1" dirty="0" smtClean="0">
              <a:solidFill>
                <a:srgbClr val="FFFFCC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rgbClr val="FFFFCC"/>
                </a:solidFill>
              </a:rPr>
              <a:t>同一心體，所以眾生病即是菩薩病，眾生煩惱即是菩薩煩惱，因兩者事</a:t>
            </a:r>
            <a:endParaRPr lang="en-US" altLang="zh-CN" sz="2000" b="1" dirty="0" smtClean="0">
              <a:solidFill>
                <a:srgbClr val="FFFFCC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rgbClr val="FFFFCC"/>
                </a:solidFill>
              </a:rPr>
              <a:t>實上身心一體，不僅止於理念認知。若望神學亦強調天人合一。</a:t>
            </a:r>
            <a:endParaRPr lang="en-US" sz="2000" b="1" dirty="0" smtClean="0">
              <a:solidFill>
                <a:srgbClr val="FFFFCC"/>
              </a:solidFill>
            </a:endParaRPr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endParaRPr lang="en-US" altLang="zh-TW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5181600"/>
            <a:ext cx="8229600" cy="990600"/>
          </a:xfrm>
          <a:prstGeom prst="rect">
            <a:avLst/>
          </a:prstGeom>
          <a:solidFill>
            <a:schemeClr val="bg2">
              <a:lumMod val="2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81600"/>
            <a:ext cx="8229600" cy="9445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zh-CN" altLang="en-US" sz="2200" b="1" dirty="0" smtClean="0">
                <a:solidFill>
                  <a:schemeClr val="bg1"/>
                </a:solidFill>
              </a:rPr>
              <a:t>慈悲心能生菩薩境界。如來更是具足大慈大悲心者，因如來心（“就在</a:t>
            </a:r>
            <a:endParaRPr lang="en-US" altLang="zh-CN" sz="22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zh-CN" altLang="en-US" sz="2200" b="1" dirty="0" smtClean="0">
                <a:solidFill>
                  <a:schemeClr val="bg1"/>
                </a:solidFill>
              </a:rPr>
              <a:t>這兒”的心）與眾生心本自合成一體，無二無別（參若</a:t>
            </a:r>
            <a:r>
              <a:rPr lang="en-US" altLang="zh-CN" sz="2200" b="1" dirty="0" smtClean="0">
                <a:solidFill>
                  <a:schemeClr val="bg1"/>
                </a:solidFill>
              </a:rPr>
              <a:t>17:21</a:t>
            </a:r>
            <a:r>
              <a:rPr lang="zh-CN" altLang="en-US" sz="2200" b="1" dirty="0" smtClean="0">
                <a:solidFill>
                  <a:schemeClr val="bg1"/>
                </a:solidFill>
              </a:rPr>
              <a:t>）。</a:t>
            </a:r>
            <a:endParaRPr lang="en-US" sz="22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305800" cy="160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2000" b="1" dirty="0" smtClean="0">
                <a:solidFill>
                  <a:schemeClr val="bg1"/>
                </a:solidFill>
              </a:rPr>
              <a:t>佛家說：慈悲為懷，方便為門。</a:t>
            </a:r>
            <a:endParaRPr lang="en-US" altLang="zh-CN" sz="2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chemeClr val="bg1"/>
                </a:solidFill>
              </a:rPr>
              <a:t>但又說：慈悲多禍害，方便出下流。</a:t>
            </a:r>
            <a:endParaRPr lang="en-US" altLang="zh-CN" sz="2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rgbClr val="FF3300"/>
                </a:solidFill>
              </a:rPr>
              <a:t>矛盾？</a:t>
            </a:r>
            <a:endParaRPr lang="en-US" altLang="zh-CN" sz="2000" b="1" dirty="0" smtClean="0">
              <a:solidFill>
                <a:srgbClr val="FF3300"/>
              </a:solidFill>
            </a:endParaRPr>
          </a:p>
          <a:p>
            <a:pPr>
              <a:buNone/>
            </a:pPr>
            <a:endParaRPr lang="en-US" altLang="zh-CN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914400"/>
            <a:ext cx="8229600" cy="1600200"/>
          </a:xfrm>
          <a:prstGeom prst="rect">
            <a:avLst/>
          </a:prstGeom>
          <a:solidFill>
            <a:srgbClr val="00206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20573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2000" b="1" dirty="0" smtClean="0">
                <a:solidFill>
                  <a:schemeClr val="bg1"/>
                </a:solidFill>
              </a:rPr>
              <a:t>若是輕易給予方便而達不到目的者，不能稱為方便，反之淪為隨便。譬</a:t>
            </a:r>
            <a:endParaRPr lang="en-US" altLang="zh-CN" sz="2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chemeClr val="bg1"/>
                </a:solidFill>
              </a:rPr>
              <a:t>如度人學佛，而給諸多利益之方便法，以利鉤之。終究不願捨棄世間欲</a:t>
            </a:r>
            <a:endParaRPr lang="en-US" altLang="zh-CN" sz="2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chemeClr val="bg1"/>
                </a:solidFill>
              </a:rPr>
              <a:t>望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- 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名、色、財、食、睡，這菩薩給利而鉤的方便非真方便，不能稱為</a:t>
            </a:r>
            <a:endParaRPr lang="en-US" altLang="zh-CN" sz="2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chemeClr val="bg1"/>
                </a:solidFill>
              </a:rPr>
              <a:t>方便波羅蜜（波羅蜜：到達彼岸，般若：智慧；般若波羅蜜是說智慧如</a:t>
            </a:r>
            <a:endParaRPr lang="en-US" altLang="zh-CN" sz="2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chemeClr val="bg1"/>
                </a:solidFill>
              </a:rPr>
              <a:t>船將眾生從生死的此岸，渡到不生不滅的涅槃彼岸），而是隨便。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4876800"/>
            <a:ext cx="8229600" cy="1295400"/>
          </a:xfrm>
          <a:prstGeom prst="rect">
            <a:avLst/>
          </a:prstGeom>
          <a:solidFill>
            <a:srgbClr val="00206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76800"/>
            <a:ext cx="8229600" cy="1249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2000" b="1" dirty="0" smtClean="0">
                <a:solidFill>
                  <a:schemeClr val="bg1"/>
                </a:solidFill>
              </a:rPr>
              <a:t>如果沒有入登地菩薩，卻講慈悲或方便，就缺乏定力與智慧，硬以菩薩</a:t>
            </a:r>
            <a:endParaRPr lang="en-US" altLang="zh-CN" sz="2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chemeClr val="bg1"/>
                </a:solidFill>
              </a:rPr>
              <a:t>心做事與度眾，就淪為“慈悲多禍害，方便出下流”。初學者先不要講</a:t>
            </a:r>
            <a:endParaRPr lang="en-US" altLang="zh-CN" sz="2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chemeClr val="bg1"/>
                </a:solidFill>
              </a:rPr>
              <a:t>慈悲或方便，不然造業惹來更多惡緣。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4038600"/>
            <a:ext cx="8229600" cy="2133600"/>
          </a:xfrm>
          <a:prstGeom prst="rect">
            <a:avLst/>
          </a:prstGeom>
          <a:solidFill>
            <a:schemeClr val="accent6">
              <a:lumMod val="7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zh-CN" altLang="en-US" sz="2800" b="1" dirty="0" smtClean="0">
                <a:solidFill>
                  <a:schemeClr val="accent6">
                    <a:lumMod val="75000"/>
                  </a:schemeClr>
                </a:solidFill>
              </a:rPr>
              <a:t>登地菩薩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38600"/>
            <a:ext cx="8229600" cy="20875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zh-CN" altLang="en-US" sz="2000" b="1" dirty="0" smtClean="0">
                <a:solidFill>
                  <a:schemeClr val="bg1"/>
                </a:solidFill>
              </a:rPr>
              <a:t>菩薩的覺位分為十地。</a:t>
            </a:r>
            <a:endParaRPr lang="en-US" altLang="zh-CN" sz="20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zh-CN" sz="2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chemeClr val="bg1"/>
                </a:solidFill>
              </a:rPr>
              <a:t>“一切佛法，皆以十地為本，十地究竟，修行成就，得一切智。” </a:t>
            </a:r>
            <a:endParaRPr lang="en-US" altLang="zh-CN" sz="2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chemeClr val="bg1"/>
                </a:solidFill>
              </a:rPr>
              <a:t>（</a:t>
            </a:r>
            <a:r>
              <a:rPr lang="zh-CN" altLang="en-US" sz="2000" dirty="0" smtClean="0">
                <a:solidFill>
                  <a:schemeClr val="bg1"/>
                </a:solidFill>
              </a:rPr>
              <a:t> 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華嚴經）</a:t>
            </a:r>
            <a:endParaRPr lang="en-US" altLang="zh-CN" sz="20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zh-CN" sz="2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chemeClr val="bg1"/>
                </a:solidFill>
              </a:rPr>
              <a:t>十地菩薩得證諸佛最後無上禪定，大放光明 。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t="-25000" r="-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886200"/>
            <a:ext cx="6019800" cy="2286000"/>
          </a:xfrm>
          <a:prstGeom prst="rect">
            <a:avLst/>
          </a:prstGeom>
          <a:solidFill>
            <a:schemeClr val="accent6">
              <a:lumMod val="75000"/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14800"/>
            <a:ext cx="8229600" cy="2011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2000" b="1" dirty="0" smtClean="0">
                <a:solidFill>
                  <a:schemeClr val="bg1"/>
                </a:solidFill>
              </a:rPr>
              <a:t>人的煩惱禍及自己與他人皆因九字：</a:t>
            </a:r>
            <a:endParaRPr lang="en-US" altLang="zh-CN" sz="2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rgbClr val="800000"/>
                </a:solidFill>
              </a:rPr>
              <a:t>放不下、想不開、看不透</a:t>
            </a:r>
            <a:endParaRPr lang="en-US" altLang="zh-CN" sz="2000" b="1" dirty="0" smtClean="0">
              <a:solidFill>
                <a:srgbClr val="800000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chemeClr val="bg1"/>
                </a:solidFill>
              </a:rPr>
              <a:t>換言之：</a:t>
            </a:r>
            <a:r>
              <a:rPr lang="zh-CN" altLang="en-US" sz="2000" b="1" dirty="0" smtClean="0">
                <a:solidFill>
                  <a:srgbClr val="800000"/>
                </a:solidFill>
              </a:rPr>
              <a:t>鎖己鎖人</a:t>
            </a:r>
            <a:endParaRPr lang="en-US" altLang="zh-CN" sz="2000" b="1" dirty="0" smtClean="0">
              <a:solidFill>
                <a:srgbClr val="800000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chemeClr val="bg1"/>
                </a:solidFill>
              </a:rPr>
              <a:t>比方說：人因所愛去世而不想活</a:t>
            </a:r>
            <a:endParaRPr lang="en-US" altLang="zh-CN" sz="2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zh-CN" sz="2000" b="1" dirty="0" smtClean="0">
                <a:solidFill>
                  <a:schemeClr val="bg1"/>
                </a:solidFill>
              </a:rPr>
              <a:t>                   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因為還是活在過去、否定現在、斷絕將來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696200" cy="1143000"/>
          </a:xfrm>
        </p:spPr>
        <p:txBody>
          <a:bodyPr>
            <a:normAutofit/>
          </a:bodyPr>
          <a:lstStyle/>
          <a:p>
            <a:pPr algn="l"/>
            <a:r>
              <a:rPr lang="zh-CN" altLang="en-US" sz="2800" b="1" dirty="0" smtClean="0">
                <a:solidFill>
                  <a:schemeClr val="bg2">
                    <a:lumMod val="90000"/>
                  </a:schemeClr>
                </a:solidFill>
              </a:rPr>
              <a:t>福音中的猶達斯</a:t>
            </a:r>
            <a:endParaRPr lang="en-US" sz="2800" b="1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r="-4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800" b="1" dirty="0" smtClean="0"/>
              <a:t>七悲</a:t>
            </a:r>
            <a:r>
              <a:rPr lang="en-US" altLang="zh-CN" sz="2800" b="1" dirty="0" smtClean="0"/>
              <a:t>/</a:t>
            </a:r>
            <a:r>
              <a:rPr lang="zh-CN" altLang="en-US" sz="2800" b="1" dirty="0" smtClean="0"/>
              <a:t>苦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CN" altLang="en-US" sz="2000" b="1" dirty="0" smtClean="0"/>
              <a:t>佛家總括人生有七悲</a:t>
            </a:r>
            <a:r>
              <a:rPr lang="en-US" altLang="zh-CN" sz="2000" b="1" dirty="0" smtClean="0"/>
              <a:t>/</a:t>
            </a:r>
            <a:r>
              <a:rPr lang="zh-CN" altLang="en-US" sz="2000" b="1" dirty="0" smtClean="0"/>
              <a:t>苦：生、老、病、死</a:t>
            </a:r>
            <a:r>
              <a:rPr lang="zh-CN" altLang="en-US" sz="2000" b="1" dirty="0" smtClean="0"/>
              <a:t>、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怨憎會、愛別離、求不得</a:t>
            </a:r>
            <a:endParaRPr lang="en-US" altLang="zh-CN" sz="20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zh-CN" sz="2000" b="1" dirty="0" smtClean="0"/>
          </a:p>
          <a:p>
            <a:pPr>
              <a:buNone/>
            </a:pPr>
            <a:r>
              <a:rPr lang="zh-CN" altLang="en-US" sz="2000" b="1" dirty="0" smtClean="0">
                <a:solidFill>
                  <a:schemeClr val="bg1"/>
                </a:solidFill>
              </a:rPr>
              <a:t>怨憎會：</a:t>
            </a:r>
            <a:r>
              <a:rPr lang="zh-CN" altLang="en-US" sz="2000" b="1" dirty="0" smtClean="0"/>
              <a:t>跟感覺或關係上討厭的人或事相處，無法擺脫，煩久便是苦。 </a:t>
            </a:r>
            <a:endParaRPr lang="en-US" altLang="zh-CN" sz="2000" b="1" dirty="0" smtClean="0"/>
          </a:p>
          <a:p>
            <a:pPr>
              <a:buNone/>
            </a:pPr>
            <a:endParaRPr lang="en-US" altLang="zh-CN" sz="2000" b="1" dirty="0" smtClean="0"/>
          </a:p>
          <a:p>
            <a:pPr>
              <a:buNone/>
            </a:pPr>
            <a:r>
              <a:rPr lang="zh-CN" altLang="en-US" sz="2000" b="1" dirty="0" smtClean="0">
                <a:solidFill>
                  <a:schemeClr val="bg1"/>
                </a:solidFill>
              </a:rPr>
              <a:t>愛別離：</a:t>
            </a:r>
            <a:r>
              <a:rPr lang="zh-CN" altLang="en-US" sz="2000" b="1" dirty="0" smtClean="0"/>
              <a:t>執著的</a:t>
            </a:r>
            <a:r>
              <a:rPr lang="zh-CN" altLang="en-US" sz="2000" b="1" dirty="0" smtClean="0"/>
              <a:t>苦：</a:t>
            </a:r>
            <a:r>
              <a:rPr lang="zh-CN" altLang="en-US" sz="2000" dirty="0" smtClean="0"/>
              <a:t> </a:t>
            </a:r>
            <a:r>
              <a:rPr lang="zh-CN" altLang="en-US" sz="2000" b="1" dirty="0" smtClean="0"/>
              <a:t>和親愛的人或事分離。明知最終是苦也要先樂</a:t>
            </a:r>
            <a:endParaRPr lang="en-US" altLang="zh-CN" sz="2000" b="1" dirty="0" smtClean="0"/>
          </a:p>
          <a:p>
            <a:pPr>
              <a:buNone/>
            </a:pPr>
            <a:r>
              <a:rPr lang="en-US" altLang="zh-CN" sz="2000" b="1" dirty="0" smtClean="0"/>
              <a:t>	          </a:t>
            </a:r>
            <a:r>
              <a:rPr lang="zh-CN" altLang="en-US" sz="2000" b="1" dirty="0" smtClean="0"/>
              <a:t>（口腹、虛榮、犯罪等）。</a:t>
            </a:r>
            <a:endParaRPr lang="en-US" altLang="zh-CN" sz="2000" b="1" dirty="0" smtClean="0"/>
          </a:p>
          <a:p>
            <a:pPr>
              <a:buNone/>
            </a:pPr>
            <a:endParaRPr lang="en-US" altLang="zh-CN" sz="2000" b="1" dirty="0" smtClean="0"/>
          </a:p>
          <a:p>
            <a:pPr>
              <a:buNone/>
            </a:pPr>
            <a:r>
              <a:rPr lang="zh-CN" altLang="en-US" sz="2000" b="1" dirty="0" smtClean="0">
                <a:solidFill>
                  <a:schemeClr val="bg1"/>
                </a:solidFill>
              </a:rPr>
              <a:t>求不得：</a:t>
            </a:r>
            <a:r>
              <a:rPr lang="zh-CN" altLang="en-US" sz="2000" dirty="0" smtClean="0"/>
              <a:t> </a:t>
            </a:r>
            <a:r>
              <a:rPr lang="zh-CN" altLang="en-US" sz="2000" b="1" dirty="0" smtClean="0"/>
              <a:t>“得到再失去”與“可望不可即”。 想得到的人或物得不到。</a:t>
            </a:r>
            <a:endParaRPr lang="en-US" altLang="zh-CN" sz="2000" b="1" dirty="0" smtClean="0"/>
          </a:p>
          <a:p>
            <a:pPr>
              <a:buNone/>
            </a:pPr>
            <a:endParaRPr lang="en-US" altLang="zh-CN" sz="2000" b="1" dirty="0" smtClean="0"/>
          </a:p>
          <a:p>
            <a:pPr>
              <a:buNone/>
            </a:pPr>
            <a:r>
              <a:rPr lang="zh-CN" altLang="en-US" sz="2000" b="1" dirty="0" smtClean="0"/>
              <a:t>七苦之上的苦，便是不知佛法苦，謂之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“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苦苦”</a:t>
            </a:r>
            <a:r>
              <a:rPr lang="zh-CN" altLang="en-US" sz="2000" b="1" dirty="0" smtClean="0"/>
              <a:t>。</a:t>
            </a:r>
          </a:p>
          <a:p>
            <a:pPr>
              <a:buNone/>
            </a:pP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7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1143000"/>
          </a:xfrm>
        </p:spPr>
        <p:txBody>
          <a:bodyPr>
            <a:normAutofit/>
          </a:bodyPr>
          <a:lstStyle/>
          <a:p>
            <a:pPr algn="r"/>
            <a:r>
              <a:rPr lang="zh-CN" altLang="en-US" sz="3200" b="1" dirty="0" smtClean="0">
                <a:solidFill>
                  <a:schemeClr val="bg2">
                    <a:lumMod val="90000"/>
                  </a:schemeClr>
                </a:solidFill>
              </a:rPr>
              <a:t>香液</a:t>
            </a:r>
            <a:endParaRPr lang="en-US" sz="3200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0"/>
            <a:ext cx="8229600" cy="3078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2800" b="1" dirty="0" smtClean="0">
                <a:solidFill>
                  <a:schemeClr val="bg2"/>
                </a:solidFill>
              </a:rPr>
              <a:t>瑪</a:t>
            </a:r>
            <a:r>
              <a:rPr lang="en-US" altLang="zh-CN" sz="2800" b="1" dirty="0" smtClean="0">
                <a:solidFill>
                  <a:schemeClr val="bg2"/>
                </a:solidFill>
              </a:rPr>
              <a:t>26:6-13</a:t>
            </a:r>
            <a:endParaRPr lang="en-US" altLang="zh-CN" sz="2800" b="1" dirty="0" smtClean="0">
              <a:solidFill>
                <a:schemeClr val="bg2"/>
              </a:solidFill>
            </a:endParaRPr>
          </a:p>
          <a:p>
            <a:pPr>
              <a:buNone/>
            </a:pPr>
            <a:r>
              <a:rPr lang="zh-CN" altLang="en-US" sz="2800" b="1" dirty="0" smtClean="0">
                <a:solidFill>
                  <a:schemeClr val="bg2"/>
                </a:solidFill>
              </a:rPr>
              <a:t>谷</a:t>
            </a:r>
            <a:r>
              <a:rPr lang="en-US" sz="2800" b="1" dirty="0" smtClean="0">
                <a:solidFill>
                  <a:schemeClr val="bg2"/>
                </a:solidFill>
              </a:rPr>
              <a:t>14:3-9</a:t>
            </a:r>
            <a:endParaRPr lang="en-US" sz="2800" b="1" dirty="0" smtClean="0">
              <a:solidFill>
                <a:schemeClr val="bg2"/>
              </a:solidFill>
            </a:endParaRPr>
          </a:p>
          <a:p>
            <a:pPr>
              <a:buNone/>
            </a:pPr>
            <a:r>
              <a:rPr lang="zh-CN" altLang="en-US" sz="2800" b="1" dirty="0" smtClean="0">
                <a:solidFill>
                  <a:schemeClr val="bg2"/>
                </a:solidFill>
              </a:rPr>
              <a:t>若</a:t>
            </a:r>
            <a:r>
              <a:rPr lang="en-US" altLang="zh-CN" sz="2800" b="1" dirty="0" smtClean="0">
                <a:solidFill>
                  <a:schemeClr val="bg2"/>
                </a:solidFill>
              </a:rPr>
              <a:t>12:1-8</a:t>
            </a:r>
            <a:endParaRPr lang="en-US" sz="2800" b="1" dirty="0" smtClean="0">
              <a:solidFill>
                <a:schemeClr val="bg2"/>
              </a:solidFill>
            </a:endParaRPr>
          </a:p>
          <a:p>
            <a:pPr>
              <a:buNone/>
            </a:pP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sz="2800" b="1" dirty="0" smtClean="0">
                <a:solidFill>
                  <a:schemeClr val="bg2">
                    <a:lumMod val="25000"/>
                  </a:schemeClr>
                </a:solidFill>
              </a:rPr>
              <a:t>瑪</a:t>
            </a:r>
            <a:r>
              <a:rPr lang="en-US" altLang="zh-CN" sz="2800" b="1" dirty="0" smtClean="0">
                <a:solidFill>
                  <a:schemeClr val="bg2">
                    <a:lumMod val="25000"/>
                  </a:schemeClr>
                </a:solidFill>
              </a:rPr>
              <a:t>26:6-13</a:t>
            </a:r>
            <a:r>
              <a:rPr lang="en-US" altLang="zh-CN" sz="2800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altLang="zh-CN" sz="28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zh-CN" altLang="en-US" sz="2800" b="1" dirty="0" smtClean="0"/>
              <a:t>伯達尼晚宴　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438400"/>
            <a:ext cx="8458200" cy="36877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zh-CN" altLang="en-US" sz="2000" dirty="0" smtClean="0"/>
              <a:t/>
            </a:r>
            <a:br>
              <a:rPr lang="zh-CN" altLang="en-US" sz="2000" dirty="0" smtClean="0"/>
            </a:br>
            <a:r>
              <a:rPr lang="en-US" altLang="zh-CN" sz="2000" b="1" dirty="0" smtClean="0"/>
              <a:t>26:6   </a:t>
            </a:r>
            <a:r>
              <a:rPr lang="zh-CN" altLang="en-US" sz="2000" b="1" dirty="0" smtClean="0"/>
              <a:t>耶穌正在伯達尼癩病人西滿家裡時，</a:t>
            </a:r>
            <a:br>
              <a:rPr lang="zh-CN" altLang="en-US" sz="2000" b="1" dirty="0" smtClean="0"/>
            </a:br>
            <a:r>
              <a:rPr lang="en-US" altLang="zh-CN" sz="2000" b="1" dirty="0" smtClean="0"/>
              <a:t>26:7   </a:t>
            </a:r>
            <a:r>
              <a:rPr lang="zh-CN" altLang="en-US" sz="2000" b="1" dirty="0" smtClean="0"/>
              <a:t>有一個女人拿著一玉瓶貴重的香液來到耶穌跟前，倒在正坐席的</a:t>
            </a:r>
            <a:r>
              <a:rPr lang="en-US" altLang="zh-CN" sz="2000" b="1" dirty="0" smtClean="0"/>
              <a:t>	 	 </a:t>
            </a:r>
            <a:r>
              <a:rPr lang="zh-CN" altLang="en-US" sz="2000" b="1" dirty="0" smtClean="0"/>
              <a:t>耶穌的頭上。   </a:t>
            </a:r>
            <a:br>
              <a:rPr lang="zh-CN" altLang="en-US" sz="2000" b="1" dirty="0" smtClean="0"/>
            </a:br>
            <a:r>
              <a:rPr lang="en-US" altLang="zh-CN" sz="2000" b="1" dirty="0" smtClean="0"/>
              <a:t>26:8   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門徒們</a:t>
            </a:r>
            <a:r>
              <a:rPr lang="zh-CN" altLang="en-US" sz="2000" b="1" dirty="0" smtClean="0"/>
              <a:t>見了就不滿意說：「為什麼這樣浪費</a:t>
            </a:r>
            <a:r>
              <a:rPr lang="en-US" altLang="zh-CN" sz="2000" b="1" dirty="0" smtClean="0"/>
              <a:t>﹖</a:t>
            </a:r>
            <a:r>
              <a:rPr lang="zh-CN" altLang="en-US" sz="2000" b="1" dirty="0" smtClean="0"/>
              <a:t/>
            </a:r>
            <a:br>
              <a:rPr lang="zh-CN" altLang="en-US" sz="2000" b="1" dirty="0" smtClean="0"/>
            </a:br>
            <a:r>
              <a:rPr lang="en-US" altLang="zh-CN" sz="2000" b="1" dirty="0" smtClean="0"/>
              <a:t>26:9   </a:t>
            </a:r>
            <a:r>
              <a:rPr lang="zh-CN" altLang="en-US" sz="2000" b="1" dirty="0" smtClean="0"/>
              <a:t>這香液原可賣得許多錢，施捨給窮人。」</a:t>
            </a:r>
            <a:br>
              <a:rPr lang="zh-CN" altLang="en-US" sz="2000" b="1" dirty="0" smtClean="0"/>
            </a:br>
            <a:r>
              <a:rPr lang="en-US" altLang="zh-CN" sz="2000" b="1" dirty="0" smtClean="0"/>
              <a:t>26:10 </a:t>
            </a:r>
            <a:r>
              <a:rPr lang="zh-CN" altLang="en-US" sz="2000" b="1" dirty="0" smtClean="0"/>
              <a:t>耶穌知道了，就對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他們</a:t>
            </a:r>
            <a:r>
              <a:rPr lang="zh-CN" altLang="en-US" sz="2000" b="1" dirty="0" smtClean="0"/>
              <a:t>說：「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你們</a:t>
            </a:r>
            <a:r>
              <a:rPr lang="zh-CN" altLang="en-US" sz="2000" b="1" dirty="0" smtClean="0"/>
              <a:t>為什麼叫這個女人難受</a:t>
            </a:r>
            <a:r>
              <a:rPr lang="en-US" altLang="zh-CN" sz="2000" b="1" dirty="0" smtClean="0"/>
              <a:t>?</a:t>
            </a:r>
            <a:r>
              <a:rPr lang="zh-CN" altLang="en-US" sz="2000" b="1" dirty="0" smtClean="0"/>
              <a:t>她在我</a:t>
            </a:r>
            <a:r>
              <a:rPr lang="en-US" altLang="zh-CN" sz="2000" b="1" dirty="0" smtClean="0"/>
              <a:t>	 </a:t>
            </a:r>
            <a:r>
              <a:rPr lang="zh-CN" altLang="en-US" sz="2000" b="1" dirty="0" smtClean="0"/>
              <a:t>身上原是做了一件善事。                      </a:t>
            </a:r>
            <a:br>
              <a:rPr lang="zh-CN" altLang="en-US" sz="2000" b="1" dirty="0" smtClean="0"/>
            </a:br>
            <a:r>
              <a:rPr lang="en-US" altLang="zh-CN" sz="2000" b="1" dirty="0" smtClean="0"/>
              <a:t>26:11 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你們</a:t>
            </a:r>
            <a:r>
              <a:rPr lang="zh-CN" altLang="en-US" sz="2000" b="1" dirty="0" smtClean="0"/>
              <a:t>常有窮人同你們在一起，至於我，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你們</a:t>
            </a:r>
            <a:r>
              <a:rPr lang="zh-CN" altLang="en-US" sz="2000" b="1" dirty="0" smtClean="0"/>
              <a:t>卻不</a:t>
            </a:r>
            <a:r>
              <a:rPr lang="zh-CN" altLang="en-US" sz="2000" b="1" dirty="0" smtClean="0"/>
              <a:t>常有。</a:t>
            </a:r>
            <a:br>
              <a:rPr lang="zh-CN" altLang="en-US" sz="2000" b="1" dirty="0" smtClean="0"/>
            </a:br>
            <a:r>
              <a:rPr lang="en-US" altLang="zh-CN" sz="2000" b="1" dirty="0" smtClean="0"/>
              <a:t>26:12 </a:t>
            </a:r>
            <a:r>
              <a:rPr lang="zh-CN" altLang="en-US" sz="2000" b="1" dirty="0" smtClean="0"/>
              <a:t>她把這香液倒在我身上，原是為安葬我而作的。</a:t>
            </a:r>
            <a:br>
              <a:rPr lang="zh-CN" altLang="en-US" sz="2000" b="1" dirty="0" smtClean="0"/>
            </a:br>
            <a:r>
              <a:rPr lang="en-US" altLang="zh-CN" sz="2000" b="1" dirty="0" smtClean="0"/>
              <a:t>26:13 </a:t>
            </a:r>
            <a:r>
              <a:rPr lang="zh-CN" altLang="en-US" sz="2000" b="1" dirty="0" smtClean="0"/>
              <a:t>我實在告訴你們：將來在全世界，這福音無論傳到那裡，必要述</a:t>
            </a:r>
            <a:r>
              <a:rPr lang="en-US" altLang="zh-CN" sz="2000" b="1" dirty="0" smtClean="0"/>
              <a:t>	 	 </a:t>
            </a:r>
            <a:r>
              <a:rPr lang="zh-CN" altLang="en-US" sz="2000" b="1" dirty="0" smtClean="0"/>
              <a:t>說她所作的事，來紀念她。」</a:t>
            </a:r>
            <a:br>
              <a:rPr lang="zh-CN" altLang="en-US" sz="2000" b="1" dirty="0" smtClean="0"/>
            </a:b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600200"/>
            <a:ext cx="8229600" cy="4724400"/>
          </a:xfrm>
          <a:prstGeom prst="rect">
            <a:avLst/>
          </a:prstGeom>
          <a:solidFill>
            <a:schemeClr val="bg2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800" b="1" dirty="0" smtClean="0">
                <a:solidFill>
                  <a:schemeClr val="accent6">
                    <a:lumMod val="50000"/>
                  </a:schemeClr>
                </a:solidFill>
              </a:rPr>
              <a:t>谷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14:3-9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zh-CN" altLang="en-US" sz="2800" b="1" dirty="0" smtClean="0">
                <a:solidFill>
                  <a:schemeClr val="accent6">
                    <a:lumMod val="50000"/>
                  </a:schemeClr>
                </a:solidFill>
              </a:rPr>
              <a:t>女人以香液傅抹耶穌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zh-CN" altLang="en-US" sz="2000" b="1" dirty="0" smtClean="0"/>
              <a:t>　</a:t>
            </a:r>
            <a:r>
              <a:rPr lang="zh-CN" altLang="en-US" sz="2000" dirty="0" smtClean="0"/>
              <a:t/>
            </a:r>
            <a:br>
              <a:rPr lang="zh-CN" altLang="en-US" sz="2000" dirty="0" smtClean="0"/>
            </a:br>
            <a:r>
              <a:rPr lang="en-US" altLang="zh-CN" sz="2000" b="1" dirty="0" smtClean="0">
                <a:solidFill>
                  <a:srgbClr val="800000"/>
                </a:solidFill>
              </a:rPr>
              <a:t>14:3  </a:t>
            </a:r>
            <a:r>
              <a:rPr lang="zh-CN" altLang="en-US" sz="2000" b="1" dirty="0" smtClean="0">
                <a:solidFill>
                  <a:srgbClr val="800000"/>
                </a:solidFill>
              </a:rPr>
              <a:t>當耶穌在伯達尼癩病人西滿家裡，正坐席的時候，來了一個女</a:t>
            </a:r>
            <a:r>
              <a:rPr lang="en-US" altLang="zh-CN" sz="2000" b="1" dirty="0" smtClean="0">
                <a:solidFill>
                  <a:srgbClr val="800000"/>
                </a:solidFill>
              </a:rPr>
              <a:t>	</a:t>
            </a:r>
            <a:r>
              <a:rPr lang="zh-CN" altLang="en-US" sz="2000" b="1" dirty="0" smtClean="0">
                <a:solidFill>
                  <a:srgbClr val="800000"/>
                </a:solidFill>
              </a:rPr>
              <a:t>人，拿著一玉瓶珍貴的純「納爾多」香液。她打破玉瓶，就倒</a:t>
            </a:r>
            <a:r>
              <a:rPr lang="en-US" altLang="zh-CN" sz="2000" b="1" dirty="0" smtClean="0">
                <a:solidFill>
                  <a:srgbClr val="800000"/>
                </a:solidFill>
              </a:rPr>
              <a:t>	</a:t>
            </a:r>
            <a:r>
              <a:rPr lang="zh-CN" altLang="en-US" sz="2000" b="1" dirty="0" smtClean="0">
                <a:solidFill>
                  <a:srgbClr val="800000"/>
                </a:solidFill>
              </a:rPr>
              <a:t>在耶穌頭上。</a:t>
            </a:r>
            <a:br>
              <a:rPr lang="zh-CN" altLang="en-US" sz="2000" b="1" dirty="0" smtClean="0">
                <a:solidFill>
                  <a:srgbClr val="800000"/>
                </a:solidFill>
              </a:rPr>
            </a:br>
            <a:r>
              <a:rPr lang="en-US" altLang="zh-CN" sz="2000" b="1" dirty="0" smtClean="0">
                <a:solidFill>
                  <a:srgbClr val="800000"/>
                </a:solidFill>
              </a:rPr>
              <a:t>14:4  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有些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人</a:t>
            </a:r>
            <a:r>
              <a:rPr lang="zh-CN" altLang="en-US" sz="2000" b="1" dirty="0" smtClean="0">
                <a:solidFill>
                  <a:srgbClr val="800000"/>
                </a:solidFill>
              </a:rPr>
              <a:t>頗不滿意，就彼此說：「為什麼要這樣浪費香液</a:t>
            </a:r>
            <a:r>
              <a:rPr lang="en-US" altLang="zh-CN" sz="2000" b="1" dirty="0" smtClean="0">
                <a:solidFill>
                  <a:srgbClr val="800000"/>
                </a:solidFill>
              </a:rPr>
              <a:t>﹖</a:t>
            </a:r>
            <a:r>
              <a:rPr lang="zh-CN" altLang="en-US" sz="2000" b="1" dirty="0" smtClean="0">
                <a:solidFill>
                  <a:srgbClr val="800000"/>
                </a:solidFill>
              </a:rPr>
              <a:t/>
            </a:r>
            <a:br>
              <a:rPr lang="zh-CN" altLang="en-US" sz="2000" b="1" dirty="0" smtClean="0">
                <a:solidFill>
                  <a:srgbClr val="800000"/>
                </a:solidFill>
              </a:rPr>
            </a:br>
            <a:r>
              <a:rPr lang="en-US" altLang="zh-CN" sz="2000" b="1" dirty="0" smtClean="0">
                <a:solidFill>
                  <a:srgbClr val="800000"/>
                </a:solidFill>
              </a:rPr>
              <a:t>14:5  </a:t>
            </a:r>
            <a:r>
              <a:rPr lang="zh-CN" altLang="en-US" sz="2000" b="1" dirty="0" smtClean="0">
                <a:solidFill>
                  <a:srgbClr val="800000"/>
                </a:solidFill>
              </a:rPr>
              <a:t>這香液原可以賣三百多塊銀錢，施捨給窮人</a:t>
            </a:r>
            <a:r>
              <a:rPr lang="en-US" altLang="zh-CN" sz="2000" b="1" dirty="0" smtClean="0">
                <a:solidFill>
                  <a:srgbClr val="800000"/>
                </a:solidFill>
              </a:rPr>
              <a:t>!</a:t>
            </a:r>
            <a:r>
              <a:rPr lang="zh-CN" altLang="en-US" sz="2000" b="1" dirty="0" smtClean="0">
                <a:solidFill>
                  <a:srgbClr val="800000"/>
                </a:solidFill>
              </a:rPr>
              <a:t>」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他們</a:t>
            </a:r>
            <a:r>
              <a:rPr lang="zh-CN" altLang="en-US" sz="2000" b="1" dirty="0" smtClean="0">
                <a:solidFill>
                  <a:srgbClr val="800000"/>
                </a:solidFill>
              </a:rPr>
              <a:t>對那</a:t>
            </a:r>
            <a:r>
              <a:rPr lang="zh-CN" altLang="en-US" sz="2000" b="1" dirty="0" smtClean="0">
                <a:solidFill>
                  <a:srgbClr val="800000"/>
                </a:solidFill>
              </a:rPr>
              <a:t>女人很</a:t>
            </a:r>
            <a:r>
              <a:rPr lang="en-US" altLang="zh-CN" sz="2000" b="1" dirty="0" smtClean="0">
                <a:solidFill>
                  <a:srgbClr val="800000"/>
                </a:solidFill>
              </a:rPr>
              <a:t>	</a:t>
            </a:r>
            <a:r>
              <a:rPr lang="zh-CN" altLang="en-US" sz="2000" b="1" dirty="0" smtClean="0">
                <a:solidFill>
                  <a:srgbClr val="800000"/>
                </a:solidFill>
              </a:rPr>
              <a:t>生氣。</a:t>
            </a:r>
            <a:endParaRPr lang="en-US" altLang="zh-CN" sz="2000" b="1" dirty="0" smtClean="0">
              <a:solidFill>
                <a:srgbClr val="800000"/>
              </a:solidFill>
            </a:endParaRPr>
          </a:p>
          <a:p>
            <a:pPr>
              <a:buNone/>
            </a:pPr>
            <a:r>
              <a:rPr lang="en-US" altLang="zh-CN" sz="2000" b="1" dirty="0" smtClean="0">
                <a:solidFill>
                  <a:srgbClr val="800000"/>
                </a:solidFill>
              </a:rPr>
              <a:t>	14:6  </a:t>
            </a:r>
            <a:r>
              <a:rPr lang="zh-CN" altLang="en-US" sz="2000" b="1" dirty="0" smtClean="0">
                <a:solidFill>
                  <a:srgbClr val="800000"/>
                </a:solidFill>
              </a:rPr>
              <a:t>耶穌卻說：「由她罷</a:t>
            </a:r>
            <a:r>
              <a:rPr lang="en-US" altLang="zh-CN" sz="2000" b="1" dirty="0" smtClean="0">
                <a:solidFill>
                  <a:srgbClr val="800000"/>
                </a:solidFill>
              </a:rPr>
              <a:t>!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你們</a:t>
            </a:r>
            <a:r>
              <a:rPr lang="zh-CN" altLang="en-US" sz="2000" b="1" dirty="0" smtClean="0">
                <a:solidFill>
                  <a:srgbClr val="800000"/>
                </a:solidFill>
              </a:rPr>
              <a:t>為什麼叫她難受</a:t>
            </a:r>
            <a:r>
              <a:rPr lang="en-US" altLang="zh-CN" sz="2000" b="1" dirty="0" smtClean="0">
                <a:solidFill>
                  <a:srgbClr val="800000"/>
                </a:solidFill>
              </a:rPr>
              <a:t>﹖</a:t>
            </a:r>
            <a:r>
              <a:rPr lang="zh-CN" altLang="en-US" sz="2000" b="1" dirty="0" smtClean="0">
                <a:solidFill>
                  <a:srgbClr val="800000"/>
                </a:solidFill>
              </a:rPr>
              <a:t>她在我身上做了一</a:t>
            </a:r>
            <a:r>
              <a:rPr lang="en-US" altLang="zh-CN" sz="2000" b="1" dirty="0" smtClean="0">
                <a:solidFill>
                  <a:srgbClr val="800000"/>
                </a:solidFill>
              </a:rPr>
              <a:t>	</a:t>
            </a:r>
            <a:r>
              <a:rPr lang="zh-CN" altLang="en-US" sz="2000" b="1" dirty="0" smtClean="0">
                <a:solidFill>
                  <a:srgbClr val="800000"/>
                </a:solidFill>
              </a:rPr>
              <a:t>件善事，</a:t>
            </a:r>
            <a:br>
              <a:rPr lang="zh-CN" altLang="en-US" sz="2000" b="1" dirty="0" smtClean="0">
                <a:solidFill>
                  <a:srgbClr val="800000"/>
                </a:solidFill>
              </a:rPr>
            </a:br>
            <a:r>
              <a:rPr lang="en-US" altLang="zh-CN" sz="2000" b="1" dirty="0" smtClean="0">
                <a:solidFill>
                  <a:srgbClr val="800000"/>
                </a:solidFill>
              </a:rPr>
              <a:t>14:7  </a:t>
            </a:r>
            <a:r>
              <a:rPr lang="zh-CN" altLang="en-US" sz="2000" b="1" dirty="0" smtClean="0">
                <a:solidFill>
                  <a:srgbClr val="800000"/>
                </a:solidFill>
              </a:rPr>
              <a:t>因為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你們</a:t>
            </a:r>
            <a:r>
              <a:rPr lang="zh-CN" altLang="en-US" sz="2000" b="1" dirty="0" smtClean="0">
                <a:solidFill>
                  <a:srgbClr val="800000"/>
                </a:solidFill>
              </a:rPr>
              <a:t>常有窮人同你們在一起，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你們</a:t>
            </a:r>
            <a:r>
              <a:rPr lang="zh-CN" altLang="en-US" sz="2000" b="1" dirty="0" smtClean="0">
                <a:solidFill>
                  <a:srgbClr val="800000"/>
                </a:solidFill>
              </a:rPr>
              <a:t>幾時願意，就能給他們</a:t>
            </a:r>
            <a:r>
              <a:rPr lang="en-US" altLang="zh-CN" sz="2000" b="1" dirty="0" smtClean="0">
                <a:solidFill>
                  <a:srgbClr val="800000"/>
                </a:solidFill>
              </a:rPr>
              <a:t>	</a:t>
            </a:r>
            <a:r>
              <a:rPr lang="zh-CN" altLang="en-US" sz="2000" b="1" dirty="0" smtClean="0">
                <a:solidFill>
                  <a:srgbClr val="800000"/>
                </a:solidFill>
              </a:rPr>
              <a:t>行善；但是我</a:t>
            </a:r>
            <a:r>
              <a:rPr lang="zh-CN" altLang="en-US" sz="2000" b="1" dirty="0" smtClean="0">
                <a:solidFill>
                  <a:srgbClr val="800000"/>
                </a:solidFill>
              </a:rPr>
              <a:t>，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你們</a:t>
            </a:r>
            <a:r>
              <a:rPr lang="zh-CN" altLang="en-US" sz="2000" b="1" dirty="0" smtClean="0">
                <a:solidFill>
                  <a:srgbClr val="800000"/>
                </a:solidFill>
              </a:rPr>
              <a:t>卻不</a:t>
            </a:r>
            <a:r>
              <a:rPr lang="zh-CN" altLang="en-US" sz="2000" b="1" dirty="0" smtClean="0">
                <a:solidFill>
                  <a:srgbClr val="800000"/>
                </a:solidFill>
              </a:rPr>
              <a:t>常有。</a:t>
            </a:r>
            <a:br>
              <a:rPr lang="zh-CN" altLang="en-US" sz="2000" b="1" dirty="0" smtClean="0">
                <a:solidFill>
                  <a:srgbClr val="800000"/>
                </a:solidFill>
              </a:rPr>
            </a:br>
            <a:r>
              <a:rPr lang="en-US" altLang="zh-CN" sz="2000" b="1" dirty="0" smtClean="0">
                <a:solidFill>
                  <a:srgbClr val="800000"/>
                </a:solidFill>
              </a:rPr>
              <a:t>14:8  </a:t>
            </a:r>
            <a:r>
              <a:rPr lang="zh-CN" altLang="en-US" sz="2000" b="1" dirty="0" smtClean="0">
                <a:solidFill>
                  <a:srgbClr val="800000"/>
                </a:solidFill>
              </a:rPr>
              <a:t>她已做了她能做的：提前傅抹了我的身體，是為安葬之事。</a:t>
            </a:r>
            <a:br>
              <a:rPr lang="zh-CN" altLang="en-US" sz="2000" b="1" dirty="0" smtClean="0">
                <a:solidFill>
                  <a:srgbClr val="800000"/>
                </a:solidFill>
              </a:rPr>
            </a:br>
            <a:r>
              <a:rPr lang="en-US" altLang="zh-CN" sz="2000" b="1" dirty="0" smtClean="0">
                <a:solidFill>
                  <a:srgbClr val="800000"/>
                </a:solidFill>
              </a:rPr>
              <a:t>14:9  </a:t>
            </a:r>
            <a:r>
              <a:rPr lang="zh-CN" altLang="en-US" sz="2000" b="1" dirty="0" smtClean="0">
                <a:solidFill>
                  <a:srgbClr val="800000"/>
                </a:solidFill>
              </a:rPr>
              <a:t>我實在告訴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你們</a:t>
            </a:r>
            <a:r>
              <a:rPr lang="zh-CN" altLang="en-US" sz="2000" b="1" dirty="0" smtClean="0">
                <a:solidFill>
                  <a:srgbClr val="800000"/>
                </a:solidFill>
              </a:rPr>
              <a:t>：將來福音無論傳到全世界什麼地方，必要述</a:t>
            </a:r>
            <a:r>
              <a:rPr lang="en-US" altLang="zh-CN" sz="2000" b="1" dirty="0" smtClean="0">
                <a:solidFill>
                  <a:srgbClr val="800000"/>
                </a:solidFill>
              </a:rPr>
              <a:t>	</a:t>
            </a:r>
            <a:r>
              <a:rPr lang="zh-CN" altLang="en-US" sz="2000" b="1" dirty="0" smtClean="0">
                <a:solidFill>
                  <a:srgbClr val="800000"/>
                </a:solidFill>
              </a:rPr>
              <a:t>說她所作的事，來紀念她。」</a:t>
            </a:r>
            <a:r>
              <a:rPr lang="zh-CN" altLang="en-US" sz="2200" dirty="0" smtClean="0"/>
              <a:t/>
            </a:r>
            <a:br>
              <a:rPr lang="zh-CN" altLang="en-US" sz="2200" dirty="0" smtClean="0"/>
            </a:b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600200"/>
            <a:ext cx="8229600" cy="4495800"/>
          </a:xfrm>
          <a:prstGeom prst="rect">
            <a:avLst/>
          </a:prstGeom>
          <a:solidFill>
            <a:srgbClr val="FFFF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若</a:t>
            </a:r>
            <a:r>
              <a:rPr lang="en-US" altLang="zh-CN" sz="2800" b="1" dirty="0" smtClean="0">
                <a:solidFill>
                  <a:schemeClr val="accent3">
                    <a:lumMod val="50000"/>
                  </a:schemeClr>
                </a:solidFill>
              </a:rPr>
              <a:t>12:1-8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zh-CN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伯達尼晚宴</a:t>
            </a:r>
            <a:endParaRPr lang="en-US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2000" b="1" dirty="0" smtClean="0"/>
              <a:t>　</a:t>
            </a:r>
            <a:r>
              <a:rPr lang="zh-CN" altLang="en-US" sz="2000" dirty="0" smtClean="0"/>
              <a:t/>
            </a:r>
            <a:br>
              <a:rPr lang="zh-CN" altLang="en-US" sz="2000" dirty="0" smtClean="0"/>
            </a:br>
            <a:r>
              <a:rPr lang="en-US" altLang="zh-CN" sz="2000" b="1" dirty="0" smtClean="0">
                <a:solidFill>
                  <a:schemeClr val="accent3">
                    <a:lumMod val="50000"/>
                  </a:schemeClr>
                </a:solidFill>
              </a:rPr>
              <a:t>12:1  </a:t>
            </a:r>
            <a:r>
              <a:rPr lang="zh-CN" altLang="en-US" sz="2000" b="1" dirty="0" smtClean="0">
                <a:solidFill>
                  <a:schemeClr val="accent3">
                    <a:lumMod val="50000"/>
                  </a:schemeClr>
                </a:solidFill>
              </a:rPr>
              <a:t>逾越節前六天，耶穌來到伯達尼，就是耶穌從死者中喚起拉匝祿</a:t>
            </a:r>
            <a:r>
              <a:rPr lang="en-US" altLang="zh-CN" sz="2000" b="1" dirty="0" smtClean="0">
                <a:solidFill>
                  <a:schemeClr val="accent3">
                    <a:lumMod val="50000"/>
                  </a:schemeClr>
                </a:solidFill>
              </a:rPr>
              <a:t>	</a:t>
            </a:r>
            <a:r>
              <a:rPr lang="zh-CN" altLang="en-US" sz="2000" b="1" dirty="0" smtClean="0">
                <a:solidFill>
                  <a:schemeClr val="accent3">
                    <a:lumMod val="50000"/>
                  </a:schemeClr>
                </a:solidFill>
              </a:rPr>
              <a:t>的地方。</a:t>
            </a:r>
            <a:br>
              <a:rPr lang="zh-CN" altLang="en-US" sz="20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altLang="zh-CN" sz="2000" b="1" dirty="0" smtClean="0">
                <a:solidFill>
                  <a:schemeClr val="accent3">
                    <a:lumMod val="50000"/>
                  </a:schemeClr>
                </a:solidFill>
              </a:rPr>
              <a:t>12:2  </a:t>
            </a:r>
            <a:r>
              <a:rPr lang="zh-CN" altLang="en-US" sz="2000" b="1" dirty="0" smtClean="0">
                <a:solidFill>
                  <a:schemeClr val="accent3">
                    <a:lumMod val="50000"/>
                  </a:schemeClr>
                </a:solidFill>
              </a:rPr>
              <a:t>有人在那裡為他擺設了晚宴，瑪爾大伺候，而拉匝祿也是和耶穌</a:t>
            </a:r>
            <a:r>
              <a:rPr lang="en-US" altLang="zh-CN" sz="2000" b="1" dirty="0" smtClean="0">
                <a:solidFill>
                  <a:schemeClr val="accent3">
                    <a:lumMod val="50000"/>
                  </a:schemeClr>
                </a:solidFill>
              </a:rPr>
              <a:t>	</a:t>
            </a:r>
            <a:r>
              <a:rPr lang="zh-CN" altLang="en-US" sz="2000" b="1" dirty="0" smtClean="0">
                <a:solidFill>
                  <a:schemeClr val="accent3">
                    <a:lumMod val="50000"/>
                  </a:schemeClr>
                </a:solidFill>
              </a:rPr>
              <a:t>一起坐席的一位。</a:t>
            </a:r>
            <a:br>
              <a:rPr lang="zh-CN" altLang="en-US" sz="20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altLang="zh-CN" sz="2000" b="1" dirty="0" smtClean="0">
                <a:solidFill>
                  <a:schemeClr val="accent3">
                    <a:lumMod val="50000"/>
                  </a:schemeClr>
                </a:solidFill>
              </a:rPr>
              <a:t>12:3  </a:t>
            </a:r>
            <a:r>
              <a:rPr lang="zh-CN" altLang="en-US" sz="2000" b="1" dirty="0" smtClean="0">
                <a:solidFill>
                  <a:schemeClr val="accent3">
                    <a:lumMod val="50000"/>
                  </a:schemeClr>
                </a:solidFill>
              </a:rPr>
              <a:t>那時，瑪利亞拿了一斤極珍貴的純「拿爾多」香液，敷抹了耶穌</a:t>
            </a:r>
            <a:r>
              <a:rPr lang="en-US" altLang="zh-CN" sz="2000" b="1" dirty="0" smtClean="0">
                <a:solidFill>
                  <a:schemeClr val="accent3">
                    <a:lumMod val="50000"/>
                  </a:schemeClr>
                </a:solidFill>
              </a:rPr>
              <a:t>	</a:t>
            </a:r>
            <a:r>
              <a:rPr lang="zh-CN" altLang="en-US" sz="2000" b="1" dirty="0" smtClean="0">
                <a:solidFill>
                  <a:schemeClr val="accent3">
                    <a:lumMod val="50000"/>
                  </a:schemeClr>
                </a:solidFill>
              </a:rPr>
              <a:t>的腳，並用自己的頭髮擦乾，屋裡便充滿了香液的氣味。</a:t>
            </a:r>
            <a:r>
              <a:rPr lang="zh-CN" altLang="en-US" sz="2000" b="1" dirty="0" smtClean="0"/>
              <a:t/>
            </a:r>
            <a:br>
              <a:rPr lang="zh-CN" altLang="en-US" sz="2000" b="1" dirty="0" smtClean="0"/>
            </a:br>
            <a:r>
              <a:rPr lang="en-US" altLang="zh-CN" sz="2000" b="1" dirty="0" smtClean="0">
                <a:solidFill>
                  <a:schemeClr val="accent3">
                    <a:lumMod val="50000"/>
                  </a:schemeClr>
                </a:solidFill>
              </a:rPr>
              <a:t>12:4  </a:t>
            </a:r>
            <a:r>
              <a:rPr lang="zh-CN" altLang="en-US" sz="2000" b="1" dirty="0" smtClean="0">
                <a:solidFill>
                  <a:schemeClr val="accent3">
                    <a:lumMod val="50000"/>
                  </a:schemeClr>
                </a:solidFill>
              </a:rPr>
              <a:t>那要負賣耶穌的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加略人猶達斯 ── 即他的一個門徒 ── 便說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:</a:t>
            </a:r>
            <a:r>
              <a:rPr lang="en-US" altLang="zh-CN" sz="2000" b="1" dirty="0" smtClean="0"/>
              <a:t/>
            </a:r>
            <a:br>
              <a:rPr lang="en-US" altLang="zh-CN" sz="2000" b="1" dirty="0" smtClean="0"/>
            </a:br>
            <a:r>
              <a:rPr lang="en-US" altLang="zh-CN" sz="2000" b="1" dirty="0" smtClean="0">
                <a:solidFill>
                  <a:srgbClr val="FF0000"/>
                </a:solidFill>
              </a:rPr>
              <a:t>12:5 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「為什麼不把這香液去賣三百塊「德納」，施捨給窮人呢？」</a:t>
            </a:r>
            <a:br>
              <a:rPr lang="zh-CN" altLang="en-US" sz="2000" b="1" dirty="0" smtClean="0">
                <a:solidFill>
                  <a:srgbClr val="FF0000"/>
                </a:solidFill>
              </a:rPr>
            </a:br>
            <a:r>
              <a:rPr lang="en-US" altLang="zh-CN" sz="2000" b="1" dirty="0" smtClean="0">
                <a:solidFill>
                  <a:srgbClr val="FF0000"/>
                </a:solidFill>
              </a:rPr>
              <a:t>12:6  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他說這話，並不是因為他關心窮人，只因為他是個賊，掌管錢囊，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	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常偷取其中所存放的。</a:t>
            </a:r>
            <a:r>
              <a:rPr lang="zh-CN" altLang="en-US" sz="2000" b="1" dirty="0" smtClean="0"/>
              <a:t/>
            </a:r>
            <a:br>
              <a:rPr lang="zh-CN" altLang="en-US" sz="2000" b="1" dirty="0" smtClean="0"/>
            </a:br>
            <a:r>
              <a:rPr lang="en-US" altLang="zh-CN" sz="2000" b="1" dirty="0" smtClean="0">
                <a:solidFill>
                  <a:schemeClr val="accent3">
                    <a:lumMod val="50000"/>
                  </a:schemeClr>
                </a:solidFill>
              </a:rPr>
              <a:t>12:7  </a:t>
            </a:r>
            <a:r>
              <a:rPr lang="zh-CN" altLang="en-US" sz="2000" b="1" dirty="0" smtClean="0">
                <a:solidFill>
                  <a:schemeClr val="accent3">
                    <a:lumMod val="50000"/>
                  </a:schemeClr>
                </a:solidFill>
              </a:rPr>
              <a:t>耶穌就說</a:t>
            </a:r>
            <a:r>
              <a:rPr lang="en-US" altLang="zh-CN" sz="2000" b="1" dirty="0" smtClean="0">
                <a:solidFill>
                  <a:schemeClr val="accent3">
                    <a:lumMod val="50000"/>
                  </a:schemeClr>
                </a:solidFill>
              </a:rPr>
              <a:t>:</a:t>
            </a:r>
            <a:r>
              <a:rPr lang="zh-CN" altLang="en-US" sz="2000" b="1" dirty="0" smtClean="0">
                <a:solidFill>
                  <a:schemeClr val="accent3">
                    <a:lumMod val="50000"/>
                  </a:schemeClr>
                </a:solidFill>
              </a:rPr>
              <a:t>「由她罷</a:t>
            </a:r>
            <a:r>
              <a:rPr lang="en-US" altLang="zh-CN" sz="2000" b="1" dirty="0" smtClean="0">
                <a:solidFill>
                  <a:schemeClr val="accent3">
                    <a:lumMod val="50000"/>
                  </a:schemeClr>
                </a:solidFill>
              </a:rPr>
              <a:t>!</a:t>
            </a:r>
            <a:r>
              <a:rPr lang="zh-CN" altLang="en-US" sz="2000" b="1" dirty="0" smtClean="0">
                <a:solidFill>
                  <a:schemeClr val="accent3">
                    <a:lumMod val="50000"/>
                  </a:schemeClr>
                </a:solidFill>
              </a:rPr>
              <a:t>這原是她為我安葬之日而保存的。</a:t>
            </a:r>
            <a:br>
              <a:rPr lang="zh-CN" altLang="en-US" sz="20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altLang="zh-CN" sz="2000" b="1" dirty="0" smtClean="0">
                <a:solidFill>
                  <a:schemeClr val="accent3">
                    <a:lumMod val="50000"/>
                  </a:schemeClr>
                </a:solidFill>
              </a:rPr>
              <a:t>12:8  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你們</a:t>
            </a:r>
            <a:r>
              <a:rPr lang="zh-CN" altLang="en-US" sz="2000" b="1" dirty="0" smtClean="0">
                <a:solidFill>
                  <a:schemeClr val="accent3">
                    <a:lumMod val="50000"/>
                  </a:schemeClr>
                </a:solidFill>
              </a:rPr>
              <a:t>常有窮人和你們在一起；至於我，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你們</a:t>
            </a:r>
            <a:r>
              <a:rPr lang="zh-CN" altLang="en-US" sz="2000" b="1" dirty="0" smtClean="0">
                <a:solidFill>
                  <a:schemeClr val="accent3">
                    <a:lumMod val="50000"/>
                  </a:schemeClr>
                </a:solidFill>
              </a:rPr>
              <a:t>卻不</a:t>
            </a:r>
            <a:r>
              <a:rPr lang="zh-CN" altLang="en-US" sz="2000" b="1" dirty="0" smtClean="0">
                <a:solidFill>
                  <a:schemeClr val="accent3">
                    <a:lumMod val="50000"/>
                  </a:schemeClr>
                </a:solidFill>
              </a:rPr>
              <a:t>常有。」</a:t>
            </a:r>
            <a:r>
              <a:rPr lang="zh-CN" altLang="en-US" sz="2000" dirty="0" smtClean="0"/>
              <a:t/>
            </a:r>
            <a:br>
              <a:rPr lang="zh-CN" altLang="en-US" sz="2000" dirty="0" smtClean="0"/>
            </a:b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762000"/>
            <a:ext cx="6934200" cy="1447800"/>
          </a:xfrm>
        </p:spPr>
        <p:txBody>
          <a:bodyPr>
            <a:normAutofit/>
          </a:bodyPr>
          <a:lstStyle/>
          <a:p>
            <a:pPr algn="l"/>
            <a:r>
              <a:rPr lang="zh-CN" altLang="en-US" sz="2800" b="1" dirty="0" smtClean="0">
                <a:solidFill>
                  <a:srgbClr val="FF0000"/>
                </a:solidFill>
              </a:rPr>
              <a:t>三十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4648200"/>
            <a:ext cx="6858000" cy="1676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2800" b="1" dirty="0" smtClean="0">
                <a:solidFill>
                  <a:srgbClr val="FF3300"/>
                </a:solidFill>
              </a:rPr>
              <a:t>瑪</a:t>
            </a:r>
            <a:r>
              <a:rPr lang="en-US" altLang="zh-CN" sz="2800" b="1" dirty="0" smtClean="0">
                <a:solidFill>
                  <a:srgbClr val="FF3300"/>
                </a:solidFill>
              </a:rPr>
              <a:t>26:14-16</a:t>
            </a:r>
            <a:endParaRPr lang="en-US" altLang="zh-CN" sz="2800" b="1" dirty="0" smtClean="0">
              <a:solidFill>
                <a:srgbClr val="FF3300"/>
              </a:solidFill>
            </a:endParaRPr>
          </a:p>
          <a:p>
            <a:pPr>
              <a:buNone/>
            </a:pPr>
            <a:r>
              <a:rPr lang="zh-CN" altLang="en-US" sz="2800" b="1" dirty="0" smtClean="0">
                <a:solidFill>
                  <a:srgbClr val="FF3300"/>
                </a:solidFill>
              </a:rPr>
              <a:t>谷</a:t>
            </a:r>
            <a:r>
              <a:rPr lang="en-US" altLang="zh-CN" sz="2800" b="1" dirty="0" smtClean="0">
                <a:solidFill>
                  <a:srgbClr val="FF3300"/>
                </a:solidFill>
              </a:rPr>
              <a:t>14:10-11</a:t>
            </a:r>
            <a:endParaRPr lang="en-US" altLang="zh-CN" sz="2800" b="1" dirty="0" smtClean="0">
              <a:solidFill>
                <a:srgbClr val="FF3300"/>
              </a:solidFill>
            </a:endParaRPr>
          </a:p>
          <a:p>
            <a:pPr>
              <a:buNone/>
            </a:pPr>
            <a:r>
              <a:rPr lang="zh-CN" altLang="en-US" sz="2800" b="1" dirty="0" smtClean="0">
                <a:solidFill>
                  <a:srgbClr val="FF3300"/>
                </a:solidFill>
              </a:rPr>
              <a:t>路</a:t>
            </a:r>
            <a:r>
              <a:rPr lang="en-US" sz="2800" b="1" dirty="0" smtClean="0">
                <a:solidFill>
                  <a:srgbClr val="FF3300"/>
                </a:solidFill>
              </a:rPr>
              <a:t>22:1-6</a:t>
            </a:r>
            <a:endParaRPr lang="en-US" sz="2800" b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t="-31000" r="-3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19200"/>
          </a:xfrm>
        </p:spPr>
        <p:txBody>
          <a:bodyPr>
            <a:normAutofit/>
          </a:bodyPr>
          <a:lstStyle/>
          <a:p>
            <a:pPr algn="l"/>
            <a:r>
              <a:rPr lang="zh-CN" altLang="en-US" sz="2800" b="1" dirty="0" smtClean="0">
                <a:solidFill>
                  <a:srgbClr val="FFC000"/>
                </a:solidFill>
              </a:rPr>
              <a:t>瑪</a:t>
            </a:r>
            <a:r>
              <a:rPr lang="en-US" altLang="zh-CN" sz="2800" b="1" dirty="0" smtClean="0">
                <a:solidFill>
                  <a:srgbClr val="FFC000"/>
                </a:solidFill>
              </a:rPr>
              <a:t>26:14-16</a:t>
            </a:r>
            <a:r>
              <a:rPr lang="en-US" altLang="zh-CN" sz="2800" b="1" dirty="0" smtClean="0">
                <a:solidFill>
                  <a:srgbClr val="FFC000"/>
                </a:solidFill>
              </a:rPr>
              <a:t/>
            </a:r>
            <a:br>
              <a:rPr lang="en-US" altLang="zh-CN" sz="2800" b="1" dirty="0" smtClean="0">
                <a:solidFill>
                  <a:srgbClr val="FFC000"/>
                </a:solidFill>
              </a:rPr>
            </a:br>
            <a:r>
              <a:rPr lang="zh-CN" altLang="en-US" sz="2800" b="1" dirty="0" smtClean="0">
                <a:solidFill>
                  <a:srgbClr val="FFC000"/>
                </a:solidFill>
              </a:rPr>
              <a:t>猶達斯通敵賣主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267200"/>
            <a:ext cx="8534400" cy="2133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2000" b="1" dirty="0" smtClean="0"/>
              <a:t>　</a:t>
            </a:r>
            <a:r>
              <a:rPr lang="zh-CN" altLang="en-US" sz="2000" dirty="0" smtClean="0"/>
              <a:t/>
            </a:r>
            <a:br>
              <a:rPr lang="zh-CN" altLang="en-US" sz="2000" dirty="0" smtClean="0"/>
            </a:br>
            <a:r>
              <a:rPr lang="en-US" altLang="zh-CN" sz="2000" b="1" dirty="0" smtClean="0">
                <a:solidFill>
                  <a:schemeClr val="bg1"/>
                </a:solidFill>
              </a:rPr>
              <a:t>26:14 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隨後，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那十二人中之一，名叫猶達斯加略的，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去見司祭長，</a:t>
            </a:r>
            <a:br>
              <a:rPr lang="zh-CN" altLang="en-US" sz="2000" b="1" dirty="0" smtClean="0">
                <a:solidFill>
                  <a:schemeClr val="bg1"/>
                </a:solidFill>
              </a:rPr>
            </a:br>
            <a:r>
              <a:rPr lang="en-US" altLang="zh-CN" sz="2000" b="1" dirty="0" smtClean="0">
                <a:solidFill>
                  <a:schemeClr val="bg1"/>
                </a:solidFill>
              </a:rPr>
              <a:t>26:15 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說：「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我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把他交給你們，你們願意給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我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什麼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?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」他們約定給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他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三十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	 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塊銀錢。</a:t>
            </a:r>
            <a:r>
              <a:rPr lang="zh-CN" altLang="en-US" sz="2000" b="1" dirty="0" smtClean="0">
                <a:solidFill>
                  <a:schemeClr val="bg1"/>
                </a:solidFill>
              </a:rPr>
              <a:t/>
            </a:r>
            <a:br>
              <a:rPr lang="zh-CN" altLang="en-US" sz="2000" b="1" dirty="0" smtClean="0">
                <a:solidFill>
                  <a:schemeClr val="bg1"/>
                </a:solidFill>
              </a:rPr>
            </a:br>
            <a:r>
              <a:rPr lang="en-US" altLang="zh-CN" sz="2000" b="1" dirty="0" smtClean="0">
                <a:solidFill>
                  <a:schemeClr val="bg1"/>
                </a:solidFill>
              </a:rPr>
              <a:t>26:16 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從此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他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便尋找機會，要把耶穌交出。</a:t>
            </a:r>
            <a:r>
              <a:rPr lang="zh-CN" altLang="en-US" sz="2000" dirty="0" smtClean="0">
                <a:solidFill>
                  <a:schemeClr val="bg1"/>
                </a:solidFill>
              </a:rPr>
              <a:t/>
            </a:r>
            <a:br>
              <a:rPr lang="zh-CN" altLang="en-US" sz="2000" dirty="0" smtClean="0">
                <a:solidFill>
                  <a:schemeClr val="bg1"/>
                </a:solidFill>
              </a:rPr>
            </a:b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zh-CN" altLang="en-US" sz="2800" b="1" dirty="0" smtClean="0">
                <a:solidFill>
                  <a:schemeClr val="bg1"/>
                </a:solidFill>
              </a:rPr>
              <a:t>谷</a:t>
            </a:r>
            <a:r>
              <a:rPr lang="en-US" altLang="zh-CN" sz="2800" b="1" dirty="0" smtClean="0">
                <a:solidFill>
                  <a:schemeClr val="bg1"/>
                </a:solidFill>
              </a:rPr>
              <a:t>14:10-11</a:t>
            </a:r>
            <a:r>
              <a:rPr lang="en-US" altLang="zh-CN" sz="2800" b="1" dirty="0" smtClean="0">
                <a:solidFill>
                  <a:srgbClr val="FF3300"/>
                </a:solidFill>
              </a:rPr>
              <a:t/>
            </a:r>
            <a:br>
              <a:rPr lang="en-US" altLang="zh-CN" sz="2800" b="1" dirty="0" smtClean="0">
                <a:solidFill>
                  <a:srgbClr val="FF3300"/>
                </a:solidFill>
              </a:rPr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43400"/>
            <a:ext cx="8229600" cy="17827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zh-CN" sz="2000" b="1" dirty="0" smtClean="0">
                <a:solidFill>
                  <a:schemeClr val="bg1"/>
                </a:solidFill>
              </a:rPr>
              <a:t>14:10 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於是，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那十二人中之一，猶達斯加略，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去見司祭長，要把耶穌交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           </a:t>
            </a:r>
            <a:endParaRPr lang="en-US" altLang="zh-CN" sz="2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zh-CN" sz="2000" b="1" dirty="0" smtClean="0">
                <a:solidFill>
                  <a:schemeClr val="bg1"/>
                </a:solidFill>
              </a:rPr>
              <a:t>            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與他們。</a:t>
            </a:r>
            <a:endParaRPr lang="en-US" altLang="zh-CN" sz="2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zh-CN" sz="2000" b="1" dirty="0" smtClean="0">
                <a:solidFill>
                  <a:schemeClr val="bg1"/>
                </a:solidFill>
              </a:rPr>
              <a:t>14:11 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他們聽了以後，不勝欣喜，許下給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他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銀錢；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他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就找尋良機，將耶</a:t>
            </a:r>
            <a:endParaRPr lang="en-US" altLang="zh-CN" sz="2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zh-CN" sz="2000" b="1" dirty="0" smtClean="0">
                <a:solidFill>
                  <a:schemeClr val="bg1"/>
                </a:solidFill>
              </a:rPr>
              <a:t>            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穌交出。</a:t>
            </a:r>
            <a:r>
              <a:rPr lang="zh-CN" altLang="en-US" sz="2000" dirty="0" smtClean="0"/>
              <a:t/>
            </a:r>
            <a:br>
              <a:rPr lang="zh-CN" altLang="en-US" sz="2000" dirty="0" smtClean="0"/>
            </a:b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4000" t="-11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路</a:t>
            </a:r>
            <a:r>
              <a:rPr 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22:1-6</a:t>
            </a:r>
            <a:br>
              <a:rPr 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zh-CN" alt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殺害耶穌的陰謀</a:t>
            </a:r>
            <a:r>
              <a:rPr lang="zh-CN" altLang="en-US" sz="2800" b="1" dirty="0" smtClean="0"/>
              <a:t>　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62400"/>
            <a:ext cx="8229600" cy="2667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zh-CN" altLang="en-US" sz="2000" dirty="0" smtClean="0"/>
              <a:t/>
            </a:r>
            <a:br>
              <a:rPr lang="zh-CN" altLang="en-US" sz="2000" dirty="0" smtClean="0"/>
            </a:br>
            <a:r>
              <a:rPr lang="en-US" altLang="zh-CN" sz="2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22:1  </a:t>
            </a:r>
            <a:r>
              <a:rPr lang="zh-CN" altLang="en-US" sz="2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稱為逾越節的無酵節近了。</a:t>
            </a:r>
            <a:br>
              <a:rPr lang="zh-CN" altLang="en-US" sz="2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en-US" altLang="zh-CN" sz="2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22:2  </a:t>
            </a:r>
            <a:r>
              <a:rPr lang="zh-CN" altLang="en-US" sz="2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司祭長及經師設法要怎樣消除耶穌，因為他們害怕百姓。</a:t>
            </a:r>
            <a:br>
              <a:rPr lang="zh-CN" altLang="en-US" sz="2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en-US" altLang="zh-CN" sz="2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22:3  </a:t>
            </a:r>
            <a:r>
              <a:rPr lang="zh-CN" altLang="en-US" sz="2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那時，撒殫進入了那名叫</a:t>
            </a:r>
            <a:r>
              <a:rPr lang="zh-CN" altLang="en-US" sz="2200" b="1" dirty="0" smtClean="0">
                <a:solidFill>
                  <a:srgbClr val="FF0000"/>
                </a:solidFill>
              </a:rPr>
              <a:t>加略的猶達斯</a:t>
            </a:r>
            <a:r>
              <a:rPr lang="zh-CN" altLang="en-US" sz="2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的</a:t>
            </a:r>
            <a:r>
              <a:rPr lang="zh-CN" altLang="en-US" sz="2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心中，他本是</a:t>
            </a:r>
            <a:r>
              <a:rPr lang="zh-CN" altLang="en-US" sz="2200" b="1" dirty="0" smtClean="0">
                <a:solidFill>
                  <a:srgbClr val="FF0000"/>
                </a:solidFill>
              </a:rPr>
              <a:t>十二人</a:t>
            </a:r>
            <a:r>
              <a:rPr lang="en-US" altLang="zh-CN" sz="2200" b="1" dirty="0" smtClean="0">
                <a:solidFill>
                  <a:srgbClr val="FF0000"/>
                </a:solidFill>
              </a:rPr>
              <a:t>	</a:t>
            </a:r>
            <a:r>
              <a:rPr lang="zh-CN" altLang="en-US" sz="2200" b="1" dirty="0" smtClean="0">
                <a:solidFill>
                  <a:srgbClr val="FF0000"/>
                </a:solidFill>
              </a:rPr>
              <a:t>中之一。</a:t>
            </a:r>
            <a:r>
              <a:rPr lang="zh-CN" altLang="en-US" sz="2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/>
            </a:r>
            <a:br>
              <a:rPr lang="zh-CN" altLang="en-US" sz="2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en-US" altLang="zh-CN" sz="2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22:4  </a:t>
            </a:r>
            <a:r>
              <a:rPr lang="zh-CN" altLang="en-US" sz="2200" b="1" dirty="0" smtClean="0">
                <a:solidFill>
                  <a:srgbClr val="FF0000"/>
                </a:solidFill>
              </a:rPr>
              <a:t>他</a:t>
            </a:r>
            <a:r>
              <a:rPr lang="zh-CN" altLang="en-US" sz="2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去同司祭長及聖殿警官商議，怎樣把耶穌交給他們。</a:t>
            </a:r>
            <a:br>
              <a:rPr lang="zh-CN" altLang="en-US" sz="2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en-US" altLang="zh-CN" sz="2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22:5  </a:t>
            </a:r>
            <a:r>
              <a:rPr lang="zh-CN" altLang="en-US" sz="2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他們不勝欣喜，就約定</a:t>
            </a:r>
            <a:r>
              <a:rPr lang="zh-CN" altLang="en-US" sz="2200" b="1" dirty="0" smtClean="0">
                <a:solidFill>
                  <a:srgbClr val="FF0000"/>
                </a:solidFill>
              </a:rPr>
              <a:t>給他銀錢；</a:t>
            </a:r>
            <a:r>
              <a:rPr lang="zh-CN" altLang="en-US" sz="2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/>
            </a:r>
            <a:br>
              <a:rPr lang="zh-CN" altLang="en-US" sz="2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en-US" altLang="zh-CN" sz="2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22:6  </a:t>
            </a:r>
            <a:r>
              <a:rPr lang="zh-CN" altLang="en-US" sz="2200" b="1" dirty="0" smtClean="0">
                <a:solidFill>
                  <a:srgbClr val="FF0000"/>
                </a:solidFill>
              </a:rPr>
              <a:t>他</a:t>
            </a:r>
            <a:r>
              <a:rPr lang="zh-CN" altLang="en-US" sz="2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應允了，遂尋找機會，當群眾不在的時候，把耶穌交給他們。</a:t>
            </a:r>
            <a:r>
              <a:rPr lang="zh-CN" altLang="en-US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/>
            </a:r>
            <a:br>
              <a:rPr lang="zh-CN" altLang="en-US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endParaRPr lang="en-US" sz="20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800" b="1" dirty="0" smtClean="0">
                <a:solidFill>
                  <a:srgbClr val="FFFFCC"/>
                </a:solidFill>
              </a:rPr>
              <a:t>晚餐</a:t>
            </a:r>
            <a:endParaRPr lang="en-US" sz="2800" b="1" dirty="0">
              <a:solidFill>
                <a:srgbClr val="FFFF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572000"/>
            <a:ext cx="8229600" cy="20574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zh-CN" altLang="en-US" sz="2800" b="1" dirty="0" smtClean="0">
                <a:solidFill>
                  <a:srgbClr val="FFFFCC"/>
                </a:solidFill>
              </a:rPr>
              <a:t>瑪</a:t>
            </a:r>
            <a:r>
              <a:rPr lang="en-US" altLang="zh-CN" sz="2800" b="1" dirty="0" smtClean="0">
                <a:solidFill>
                  <a:srgbClr val="FFFFCC"/>
                </a:solidFill>
              </a:rPr>
              <a:t>26:20-25</a:t>
            </a:r>
            <a:endParaRPr lang="en-US" altLang="zh-CN" sz="2800" b="1" dirty="0" smtClean="0">
              <a:solidFill>
                <a:srgbClr val="FFFFCC"/>
              </a:solidFill>
            </a:endParaRPr>
          </a:p>
          <a:p>
            <a:pPr algn="ctr">
              <a:buNone/>
            </a:pPr>
            <a:r>
              <a:rPr lang="zh-CN" altLang="en-US" sz="2800" b="1" dirty="0" smtClean="0">
                <a:solidFill>
                  <a:srgbClr val="FFFFCC"/>
                </a:solidFill>
              </a:rPr>
              <a:t>谷</a:t>
            </a:r>
            <a:r>
              <a:rPr lang="en-US" sz="2800" b="1" dirty="0" smtClean="0">
                <a:solidFill>
                  <a:srgbClr val="FFFFCC"/>
                </a:solidFill>
              </a:rPr>
              <a:t>14:17-21</a:t>
            </a:r>
            <a:endParaRPr lang="en-US" sz="2800" b="1" dirty="0" smtClean="0">
              <a:solidFill>
                <a:srgbClr val="FFFFCC"/>
              </a:solidFill>
            </a:endParaRPr>
          </a:p>
          <a:p>
            <a:pPr algn="ctr">
              <a:buNone/>
            </a:pPr>
            <a:r>
              <a:rPr lang="zh-CN" altLang="en-US" sz="2800" b="1" dirty="0" smtClean="0">
                <a:solidFill>
                  <a:srgbClr val="FFFFCC"/>
                </a:solidFill>
              </a:rPr>
              <a:t>路</a:t>
            </a:r>
            <a:r>
              <a:rPr lang="en-US" altLang="zh-CN" sz="2800" b="1" dirty="0" smtClean="0">
                <a:solidFill>
                  <a:srgbClr val="FFFFCC"/>
                </a:solidFill>
              </a:rPr>
              <a:t>22:21-23</a:t>
            </a:r>
          </a:p>
          <a:p>
            <a:pPr algn="ctr">
              <a:buNone/>
            </a:pPr>
            <a:r>
              <a:rPr lang="zh-CN" altLang="en-US" sz="2800" b="1" dirty="0" smtClean="0">
                <a:solidFill>
                  <a:srgbClr val="FFFFCC"/>
                </a:solidFill>
              </a:rPr>
              <a:t>若</a:t>
            </a:r>
            <a:r>
              <a:rPr lang="en-US" sz="2800" b="1" dirty="0" smtClean="0">
                <a:solidFill>
                  <a:srgbClr val="FFFFCC"/>
                </a:solidFill>
              </a:rPr>
              <a:t>13:21-30</a:t>
            </a:r>
            <a:endParaRPr lang="en-US" sz="2800" b="1" dirty="0">
              <a:solidFill>
                <a:srgbClr val="FFF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1143000"/>
            <a:ext cx="7391400" cy="2590800"/>
          </a:xfrm>
          <a:prstGeom prst="rect">
            <a:avLst/>
          </a:prstGeom>
          <a:solidFill>
            <a:schemeClr val="bg2">
              <a:lumMod val="5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zh-CN" altLang="en-US" sz="2700" b="1" dirty="0" smtClean="0">
                <a:solidFill>
                  <a:schemeClr val="bg2">
                    <a:lumMod val="75000"/>
                  </a:schemeClr>
                </a:solidFill>
              </a:rPr>
              <a:t>瑪</a:t>
            </a:r>
            <a:r>
              <a:rPr lang="en-US" altLang="zh-CN" sz="2700" b="1" dirty="0" smtClean="0">
                <a:solidFill>
                  <a:schemeClr val="bg2">
                    <a:lumMod val="75000"/>
                  </a:schemeClr>
                </a:solidFill>
              </a:rPr>
              <a:t>26:20-25</a:t>
            </a:r>
            <a:r>
              <a:rPr lang="en-US" altLang="zh-CN" sz="2700" b="1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n-US" altLang="zh-CN" sz="2700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zh-CN" altLang="en-US" sz="2700" b="1" dirty="0" smtClean="0">
                <a:solidFill>
                  <a:schemeClr val="bg2">
                    <a:lumMod val="75000"/>
                  </a:schemeClr>
                </a:solidFill>
              </a:rPr>
              <a:t>最後晚餐</a:t>
            </a:r>
            <a:r>
              <a:rPr lang="en-US" altLang="zh-CN" sz="2800" b="1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n-US" altLang="zh-CN" sz="2800" b="1" dirty="0" smtClean="0">
                <a:solidFill>
                  <a:schemeClr val="bg2">
                    <a:lumMod val="10000"/>
                  </a:schemeClr>
                </a:solidFill>
              </a:rPr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2895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altLang="zh-CN" sz="2000" b="1" dirty="0" smtClean="0"/>
              <a:t>      </a:t>
            </a:r>
            <a:r>
              <a:rPr lang="en-US" altLang="zh-CN" sz="2000" b="1" dirty="0" smtClean="0">
                <a:solidFill>
                  <a:schemeClr val="bg2"/>
                </a:solidFill>
              </a:rPr>
              <a:t>26:20 </a:t>
            </a:r>
            <a:r>
              <a:rPr lang="zh-CN" altLang="en-US" sz="2000" b="1" dirty="0" smtClean="0">
                <a:solidFill>
                  <a:schemeClr val="bg2"/>
                </a:solidFill>
              </a:rPr>
              <a:t>到了晚上，耶穌與十二門徒坐席。</a:t>
            </a:r>
            <a:br>
              <a:rPr lang="zh-CN" altLang="en-US" sz="2000" b="1" dirty="0" smtClean="0">
                <a:solidFill>
                  <a:schemeClr val="bg2"/>
                </a:solidFill>
              </a:rPr>
            </a:br>
            <a:r>
              <a:rPr lang="en-US" altLang="zh-CN" sz="2000" b="1" dirty="0" smtClean="0">
                <a:solidFill>
                  <a:schemeClr val="bg2"/>
                </a:solidFill>
              </a:rPr>
              <a:t>26:21 </a:t>
            </a:r>
            <a:r>
              <a:rPr lang="zh-CN" altLang="en-US" sz="2000" b="1" dirty="0" smtClean="0">
                <a:solidFill>
                  <a:schemeClr val="bg2"/>
                </a:solidFill>
              </a:rPr>
              <a:t>他們正吃晚餐的時候，耶穌說：我實在告訴你們：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你們中有一</a:t>
            </a:r>
            <a:endParaRPr lang="en-US" altLang="zh-CN" sz="20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zh-CN" sz="2000" b="1" dirty="0" smtClean="0">
                <a:solidFill>
                  <a:srgbClr val="FF0000"/>
                </a:solidFill>
              </a:rPr>
              <a:t>		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個人要出賣我。</a:t>
            </a:r>
            <a:r>
              <a:rPr lang="zh-CN" altLang="en-US" sz="2000" b="1" dirty="0" smtClean="0">
                <a:solidFill>
                  <a:schemeClr val="bg2">
                    <a:lumMod val="90000"/>
                  </a:schemeClr>
                </a:solidFill>
              </a:rPr>
              <a:t>」</a:t>
            </a:r>
            <a:r>
              <a:rPr lang="zh-CN" altLang="en-US" sz="2000" b="1" dirty="0" smtClean="0">
                <a:solidFill>
                  <a:schemeClr val="bg2">
                    <a:lumMod val="90000"/>
                  </a:schemeClr>
                </a:solidFill>
              </a:rPr>
              <a:t/>
            </a:r>
            <a:br>
              <a:rPr lang="zh-CN" altLang="en-US" sz="2000" b="1" dirty="0" smtClean="0">
                <a:solidFill>
                  <a:schemeClr val="bg2">
                    <a:lumMod val="90000"/>
                  </a:schemeClr>
                </a:solidFill>
              </a:rPr>
            </a:br>
            <a:r>
              <a:rPr lang="en-US" altLang="zh-CN" sz="2000" b="1" dirty="0" smtClean="0">
                <a:solidFill>
                  <a:schemeClr val="bg2"/>
                </a:solidFill>
              </a:rPr>
              <a:t>26:22 </a:t>
            </a:r>
            <a:r>
              <a:rPr lang="zh-CN" altLang="en-US" sz="2000" b="1" dirty="0" smtClean="0">
                <a:solidFill>
                  <a:schemeClr val="bg2"/>
                </a:solidFill>
              </a:rPr>
              <a:t>他們非常憂悶，開始各自對他說：「主，難道是我嗎</a:t>
            </a:r>
            <a:r>
              <a:rPr lang="en-US" altLang="zh-CN" sz="2000" b="1" dirty="0" smtClean="0">
                <a:solidFill>
                  <a:schemeClr val="bg2"/>
                </a:solidFill>
              </a:rPr>
              <a:t>?</a:t>
            </a:r>
            <a:r>
              <a:rPr lang="zh-CN" altLang="en-US" sz="2000" b="1" dirty="0" smtClean="0">
                <a:solidFill>
                  <a:schemeClr val="bg2"/>
                </a:solidFill>
              </a:rPr>
              <a:t>」</a:t>
            </a:r>
            <a:br>
              <a:rPr lang="zh-CN" altLang="en-US" sz="2000" b="1" dirty="0" smtClean="0">
                <a:solidFill>
                  <a:schemeClr val="bg2"/>
                </a:solidFill>
              </a:rPr>
            </a:br>
            <a:r>
              <a:rPr lang="en-US" altLang="zh-CN" sz="2000" b="1" dirty="0" smtClean="0">
                <a:solidFill>
                  <a:schemeClr val="bg2"/>
                </a:solidFill>
              </a:rPr>
              <a:t>26:23 </a:t>
            </a:r>
            <a:r>
              <a:rPr lang="zh-CN" altLang="en-US" sz="2000" b="1" dirty="0" smtClean="0">
                <a:solidFill>
                  <a:schemeClr val="bg2"/>
                </a:solidFill>
              </a:rPr>
              <a:t>耶穌回答說：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「那同我一起把手蘸在盤子裡的人，要出賣我。</a:t>
            </a:r>
            <a:r>
              <a:rPr lang="zh-CN" altLang="en-US" sz="2000" b="1" dirty="0" smtClean="0">
                <a:solidFill>
                  <a:schemeClr val="bg2">
                    <a:lumMod val="90000"/>
                  </a:schemeClr>
                </a:solidFill>
              </a:rPr>
              <a:t/>
            </a:r>
            <a:br>
              <a:rPr lang="zh-CN" altLang="en-US" sz="2000" b="1" dirty="0" smtClean="0">
                <a:solidFill>
                  <a:schemeClr val="bg2">
                    <a:lumMod val="90000"/>
                  </a:schemeClr>
                </a:solidFill>
              </a:rPr>
            </a:br>
            <a:r>
              <a:rPr lang="en-US" altLang="zh-CN" sz="2000" b="1" dirty="0" smtClean="0">
                <a:solidFill>
                  <a:schemeClr val="bg2"/>
                </a:solidFill>
              </a:rPr>
              <a:t>26:24 </a:t>
            </a:r>
            <a:r>
              <a:rPr lang="zh-CN" altLang="en-US" sz="2000" b="1" dirty="0" smtClean="0">
                <a:solidFill>
                  <a:schemeClr val="bg2"/>
                </a:solidFill>
              </a:rPr>
              <a:t>人子固然要按照指著他所記載的而去，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但是出賣人子的那人卻</a:t>
            </a:r>
            <a:endParaRPr lang="en-US" altLang="zh-CN" sz="20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zh-CN" sz="2000" b="1" dirty="0" smtClean="0">
                <a:solidFill>
                  <a:srgbClr val="FF0000"/>
                </a:solidFill>
              </a:rPr>
              <a:t>		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是有禍的！那人若是沒有生，為他更好。」</a:t>
            </a:r>
            <a:r>
              <a:rPr lang="zh-CN" altLang="en-US" sz="2000" b="1" dirty="0" smtClean="0">
                <a:solidFill>
                  <a:schemeClr val="bg2">
                    <a:lumMod val="90000"/>
                  </a:schemeClr>
                </a:solidFill>
              </a:rPr>
              <a:t/>
            </a:r>
            <a:br>
              <a:rPr lang="zh-CN" altLang="en-US" sz="2000" b="1" dirty="0" smtClean="0">
                <a:solidFill>
                  <a:schemeClr val="bg2">
                    <a:lumMod val="90000"/>
                  </a:schemeClr>
                </a:solidFill>
              </a:rPr>
            </a:br>
            <a:r>
              <a:rPr lang="en-US" altLang="zh-CN" sz="2000" b="1" dirty="0" smtClean="0">
                <a:solidFill>
                  <a:schemeClr val="bg2"/>
                </a:solidFill>
              </a:rPr>
              <a:t>26:25</a:t>
            </a:r>
            <a:r>
              <a:rPr lang="en-US" altLang="zh-CN" sz="2000" b="1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那要出賣他的猶達斯</a:t>
            </a:r>
            <a:r>
              <a:rPr lang="zh-CN" altLang="en-US" sz="2000" b="1" dirty="0" smtClean="0">
                <a:solidFill>
                  <a:schemeClr val="bg2"/>
                </a:solidFill>
              </a:rPr>
              <a:t>也開口問耶穌說：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「辣彼，難道是我嗎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?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」</a:t>
            </a:r>
            <a:endParaRPr lang="en-US" altLang="zh-CN" sz="20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zh-CN" sz="2000" b="1" dirty="0" smtClean="0">
                <a:solidFill>
                  <a:schemeClr val="bg2">
                    <a:lumMod val="90000"/>
                  </a:schemeClr>
                </a:solidFill>
              </a:rPr>
              <a:t>                  </a:t>
            </a:r>
            <a:r>
              <a:rPr lang="zh-CN" altLang="en-US" sz="2000" b="1" dirty="0" smtClean="0">
                <a:solidFill>
                  <a:schemeClr val="bg2"/>
                </a:solidFill>
              </a:rPr>
              <a:t>耶穌對他說：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「你說的是。」</a:t>
            </a:r>
            <a:r>
              <a:rPr lang="zh-CN" altLang="en-US" sz="2000" b="1" dirty="0" smtClean="0">
                <a:solidFill>
                  <a:schemeClr val="bg2">
                    <a:lumMod val="90000"/>
                  </a:schemeClr>
                </a:solidFill>
              </a:rPr>
              <a:t/>
            </a:r>
            <a:br>
              <a:rPr lang="zh-CN" altLang="en-US" sz="2000" b="1" dirty="0" smtClean="0">
                <a:solidFill>
                  <a:schemeClr val="bg2">
                    <a:lumMod val="90000"/>
                  </a:schemeClr>
                </a:solidFill>
              </a:rPr>
            </a:br>
            <a:endParaRPr lang="en-US" sz="2000" b="1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t="-4000" r="-10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4343400"/>
            <a:ext cx="8229600" cy="1828800"/>
          </a:xfrm>
          <a:prstGeom prst="rect">
            <a:avLst/>
          </a:prstGeom>
          <a:solidFill>
            <a:schemeClr val="bg2">
              <a:lumMod val="2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43400"/>
            <a:ext cx="8229600" cy="17827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zh-CN" altLang="en-US" sz="2000" b="1" dirty="0" smtClean="0">
                <a:solidFill>
                  <a:schemeClr val="bg1"/>
                </a:solidFill>
              </a:rPr>
              <a:t>猶達斯的問題，在於怨憎會、愛別離、求不得以及“苦苦”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zh-CN" altLang="en-US" sz="2000" b="1" dirty="0" smtClean="0">
                <a:solidFill>
                  <a:schemeClr val="bg1"/>
                </a:solidFill>
              </a:rPr>
              <a:t>他跟他不愛的師傅共處，而師傅卻愛他始終如一</a:t>
            </a:r>
            <a:endParaRPr lang="en-US" altLang="zh-CN" sz="2000" b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zh-CN" altLang="en-US" sz="2000" b="1" dirty="0" smtClean="0">
                <a:solidFill>
                  <a:schemeClr val="bg1"/>
                </a:solidFill>
              </a:rPr>
              <a:t>他明知偷取錢囊與出賣師傅最終是苦，仍要先樂</a:t>
            </a:r>
            <a:endParaRPr lang="en-US" altLang="zh-CN" sz="2000" b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zh-CN" altLang="en-US" sz="2000" b="1" dirty="0" smtClean="0">
                <a:solidFill>
                  <a:schemeClr val="bg1"/>
                </a:solidFill>
              </a:rPr>
              <a:t>他本來想得到的永生得不到，轉想要錢也不得到</a:t>
            </a:r>
            <a:endParaRPr lang="en-US" altLang="zh-CN" sz="2000" b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zh-CN" altLang="en-US" sz="2000" b="1" dirty="0" smtClean="0">
                <a:solidFill>
                  <a:schemeClr val="bg1"/>
                </a:solidFill>
              </a:rPr>
              <a:t>最後，他不懂福音精神，卻虛假的活“福音”精神，是“苦苦”</a:t>
            </a:r>
            <a:endParaRPr lang="en-US" altLang="zh-CN" sz="20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zh-CN" sz="2000" b="1" dirty="0" smtClean="0"/>
          </a:p>
          <a:p>
            <a:pPr>
              <a:buNone/>
            </a:pPr>
            <a:endParaRPr lang="en-US" altLang="zh-CN" sz="2000" b="1" dirty="0" smtClean="0"/>
          </a:p>
          <a:p>
            <a:pPr>
              <a:buNone/>
            </a:pP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9000" r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657600"/>
            <a:ext cx="8229600" cy="2514600"/>
          </a:xfrm>
          <a:prstGeom prst="rect">
            <a:avLst/>
          </a:prstGeom>
          <a:solidFill>
            <a:schemeClr val="bg2">
              <a:lumMod val="2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sz="2800" b="1" dirty="0" smtClean="0">
                <a:solidFill>
                  <a:schemeClr val="bg1"/>
                </a:solidFill>
              </a:rPr>
              <a:t>谷</a:t>
            </a:r>
            <a:r>
              <a:rPr lang="en-US" sz="2800" b="1" dirty="0" smtClean="0">
                <a:solidFill>
                  <a:schemeClr val="bg1"/>
                </a:solidFill>
              </a:rPr>
              <a:t>14:17-21</a:t>
            </a:r>
            <a:r>
              <a:rPr lang="en-US" sz="2800" b="1" dirty="0" smtClean="0">
                <a:solidFill>
                  <a:schemeClr val="bg1"/>
                </a:solidFill>
              </a:rPr>
              <a:t/>
            </a:r>
            <a:br>
              <a:rPr lang="en-US" sz="2800" b="1" dirty="0" smtClean="0">
                <a:solidFill>
                  <a:schemeClr val="bg1"/>
                </a:solidFill>
              </a:rPr>
            </a:br>
            <a:r>
              <a:rPr lang="zh-CN" altLang="en-US" sz="2800" b="1" dirty="0" smtClean="0">
                <a:solidFill>
                  <a:schemeClr val="bg1"/>
                </a:solidFill>
              </a:rPr>
              <a:t>最後晚餐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57600"/>
            <a:ext cx="8229600" cy="2971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CN" sz="2000" b="1" dirty="0" smtClean="0">
                <a:solidFill>
                  <a:schemeClr val="bg2">
                    <a:lumMod val="90000"/>
                  </a:schemeClr>
                </a:solidFill>
              </a:rPr>
              <a:t>      </a:t>
            </a:r>
            <a:r>
              <a:rPr lang="en-US" altLang="zh-CN" sz="2000" b="1" dirty="0" smtClean="0">
                <a:solidFill>
                  <a:schemeClr val="bg2"/>
                </a:solidFill>
              </a:rPr>
              <a:t>14:17  </a:t>
            </a:r>
            <a:r>
              <a:rPr lang="zh-CN" altLang="en-US" sz="2000" b="1" dirty="0" smtClean="0">
                <a:solidFill>
                  <a:schemeClr val="bg2"/>
                </a:solidFill>
              </a:rPr>
              <a:t>到了晚上，耶穌同那十二人來了。</a:t>
            </a:r>
            <a:endParaRPr lang="en-US" altLang="zh-CN" sz="2000" b="1" dirty="0" smtClean="0">
              <a:solidFill>
                <a:schemeClr val="bg2"/>
              </a:solidFill>
            </a:endParaRPr>
          </a:p>
          <a:p>
            <a:pPr>
              <a:buNone/>
            </a:pPr>
            <a:r>
              <a:rPr lang="en-US" altLang="zh-CN" sz="2000" b="1" dirty="0" smtClean="0">
                <a:solidFill>
                  <a:schemeClr val="bg2"/>
                </a:solidFill>
              </a:rPr>
              <a:t>      14:18  </a:t>
            </a:r>
            <a:r>
              <a:rPr lang="zh-CN" altLang="en-US" sz="2000" b="1" dirty="0" smtClean="0">
                <a:solidFill>
                  <a:schemeClr val="bg2"/>
                </a:solidFill>
              </a:rPr>
              <a:t>他們坐席吃飯時，耶穌說：「我實在告訴你們：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你們中有一個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	  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與我同食的要負賣我。」</a:t>
            </a:r>
            <a:r>
              <a:rPr lang="zh-CN" altLang="en-US" sz="2000" b="1" dirty="0" smtClean="0">
                <a:solidFill>
                  <a:schemeClr val="bg2">
                    <a:lumMod val="90000"/>
                  </a:schemeClr>
                </a:solidFill>
              </a:rPr>
              <a:t/>
            </a:r>
            <a:br>
              <a:rPr lang="zh-CN" altLang="en-US" sz="2000" b="1" dirty="0" smtClean="0">
                <a:solidFill>
                  <a:schemeClr val="bg2">
                    <a:lumMod val="90000"/>
                  </a:schemeClr>
                </a:solidFill>
              </a:rPr>
            </a:br>
            <a:r>
              <a:rPr lang="en-US" altLang="zh-CN" sz="2000" b="1" dirty="0" smtClean="0">
                <a:solidFill>
                  <a:schemeClr val="bg2"/>
                </a:solidFill>
              </a:rPr>
              <a:t>14:19  </a:t>
            </a:r>
            <a:r>
              <a:rPr lang="zh-CN" altLang="en-US" sz="2000" b="1" dirty="0" smtClean="0">
                <a:solidFill>
                  <a:schemeClr val="bg2"/>
                </a:solidFill>
              </a:rPr>
              <a:t>他們就都憂悶起來，一個一個地問他說：「難道是我嗎</a:t>
            </a:r>
            <a:r>
              <a:rPr lang="en-US" altLang="zh-CN" sz="2000" b="1" dirty="0" smtClean="0">
                <a:solidFill>
                  <a:schemeClr val="bg2"/>
                </a:solidFill>
              </a:rPr>
              <a:t>﹖</a:t>
            </a:r>
            <a:r>
              <a:rPr lang="zh-CN" altLang="en-US" sz="2000" b="1" dirty="0" smtClean="0">
                <a:solidFill>
                  <a:schemeClr val="bg2"/>
                </a:solidFill>
              </a:rPr>
              <a:t>」</a:t>
            </a:r>
            <a:br>
              <a:rPr lang="zh-CN" altLang="en-US" sz="2000" b="1" dirty="0" smtClean="0">
                <a:solidFill>
                  <a:schemeClr val="bg2"/>
                </a:solidFill>
              </a:rPr>
            </a:br>
            <a:r>
              <a:rPr lang="en-US" altLang="zh-CN" sz="2000" b="1" dirty="0" smtClean="0">
                <a:solidFill>
                  <a:schemeClr val="bg2"/>
                </a:solidFill>
              </a:rPr>
              <a:t>14:20  </a:t>
            </a:r>
            <a:r>
              <a:rPr lang="zh-CN" altLang="en-US" sz="2000" b="1" dirty="0" smtClean="0">
                <a:solidFill>
                  <a:schemeClr val="bg2"/>
                </a:solidFill>
              </a:rPr>
              <a:t>耶穌對他們說：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「是十二人中的一個，同我一起在盤子裡蘸的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	  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那一個。</a:t>
            </a:r>
            <a:r>
              <a:rPr lang="zh-CN" altLang="en-US" sz="2000" b="1" dirty="0" smtClean="0">
                <a:solidFill>
                  <a:schemeClr val="bg2">
                    <a:lumMod val="90000"/>
                  </a:schemeClr>
                </a:solidFill>
              </a:rPr>
              <a:t/>
            </a:r>
            <a:br>
              <a:rPr lang="zh-CN" altLang="en-US" sz="2000" b="1" dirty="0" smtClean="0">
                <a:solidFill>
                  <a:schemeClr val="bg2">
                    <a:lumMod val="90000"/>
                  </a:schemeClr>
                </a:solidFill>
              </a:rPr>
            </a:br>
            <a:r>
              <a:rPr lang="en-US" altLang="zh-CN" sz="2000" b="1" dirty="0" smtClean="0">
                <a:solidFill>
                  <a:schemeClr val="bg2"/>
                </a:solidFill>
              </a:rPr>
              <a:t>14:21 </a:t>
            </a:r>
            <a:r>
              <a:rPr lang="zh-CN" altLang="en-US" sz="2000" b="1" dirty="0" smtClean="0">
                <a:solidFill>
                  <a:schemeClr val="bg2"/>
                </a:solidFill>
              </a:rPr>
              <a:t>人子固然要按照指著他所記載的而去，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但是負賣人子的那人是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	  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有禍的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!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那人若沒有生，為他更好。」</a:t>
            </a:r>
            <a:r>
              <a:rPr lang="zh-CN" altLang="en-US" sz="2000" b="1" dirty="0" smtClean="0"/>
              <a:t/>
            </a:r>
            <a:br>
              <a:rPr lang="zh-CN" altLang="en-US" sz="2000" b="1" dirty="0" smtClean="0"/>
            </a:b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5105400"/>
            <a:ext cx="7924800" cy="1066800"/>
          </a:xfrm>
          <a:prstGeom prst="rect">
            <a:avLst/>
          </a:prstGeom>
          <a:solidFill>
            <a:schemeClr val="accent6">
              <a:lumMod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0" y="152400"/>
            <a:ext cx="2133600" cy="1265238"/>
          </a:xfrm>
        </p:spPr>
        <p:txBody>
          <a:bodyPr>
            <a:normAutofit/>
          </a:bodyPr>
          <a:lstStyle/>
          <a:p>
            <a:pPr algn="l"/>
            <a:r>
              <a:rPr lang="zh-CN" altLang="en-US" sz="2800" b="1" dirty="0" smtClean="0">
                <a:solidFill>
                  <a:srgbClr val="FFC000"/>
                </a:solidFill>
              </a:rPr>
              <a:t>路</a:t>
            </a:r>
            <a:r>
              <a:rPr lang="en-US" altLang="zh-CN" sz="2800" b="1" dirty="0" smtClean="0">
                <a:solidFill>
                  <a:srgbClr val="FFC000"/>
                </a:solidFill>
              </a:rPr>
              <a:t>22:21-23</a:t>
            </a:r>
            <a:br>
              <a:rPr lang="en-US" altLang="zh-CN" sz="2800" b="1" dirty="0" smtClean="0">
                <a:solidFill>
                  <a:srgbClr val="FFC000"/>
                </a:solidFill>
              </a:rPr>
            </a:br>
            <a:r>
              <a:rPr lang="zh-CN" altLang="en-US" sz="2800" b="1" dirty="0" smtClean="0">
                <a:solidFill>
                  <a:srgbClr val="FFC000"/>
                </a:solidFill>
              </a:rPr>
              <a:t>揭露負賣者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00600"/>
            <a:ext cx="8229600" cy="182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2000" b="1" dirty="0" smtClean="0"/>
              <a:t>　</a:t>
            </a:r>
            <a:r>
              <a:rPr lang="zh-CN" altLang="en-US" sz="2000" dirty="0" smtClean="0"/>
              <a:t/>
            </a:r>
            <a:br>
              <a:rPr lang="zh-CN" altLang="en-US" sz="2000" dirty="0" smtClean="0"/>
            </a:br>
            <a:r>
              <a:rPr lang="en-US" altLang="zh-CN" sz="2000" b="1" dirty="0" smtClean="0">
                <a:solidFill>
                  <a:srgbClr val="FFC000"/>
                </a:solidFill>
              </a:rPr>
              <a:t>22:21 </a:t>
            </a:r>
            <a:r>
              <a:rPr lang="zh-CN" altLang="en-US" sz="2000" b="1" dirty="0" smtClean="0">
                <a:solidFill>
                  <a:srgbClr val="FFC000"/>
                </a:solidFill>
              </a:rPr>
              <a:t>但是，看</a:t>
            </a:r>
            <a:r>
              <a:rPr lang="zh-CN" altLang="en-US" sz="2000" b="1" dirty="0" smtClean="0">
                <a:solidFill>
                  <a:srgbClr val="FFC000"/>
                </a:solidFill>
              </a:rPr>
              <a:t>，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負賣我者</a:t>
            </a:r>
            <a:r>
              <a:rPr lang="zh-CN" altLang="en-US" sz="2000" b="1" dirty="0" smtClean="0">
                <a:solidFill>
                  <a:srgbClr val="FFC000"/>
                </a:solidFill>
              </a:rPr>
              <a:t>的</a:t>
            </a:r>
            <a:r>
              <a:rPr lang="zh-CN" altLang="en-US" sz="2000" b="1" dirty="0" smtClean="0">
                <a:solidFill>
                  <a:srgbClr val="FFC000"/>
                </a:solidFill>
              </a:rPr>
              <a:t>手同我一起在桌子上。</a:t>
            </a:r>
            <a:br>
              <a:rPr lang="zh-CN" altLang="en-US" sz="2000" b="1" dirty="0" smtClean="0">
                <a:solidFill>
                  <a:srgbClr val="FFC000"/>
                </a:solidFill>
              </a:rPr>
            </a:br>
            <a:r>
              <a:rPr lang="en-US" altLang="zh-CN" sz="2000" b="1" dirty="0" smtClean="0">
                <a:solidFill>
                  <a:srgbClr val="FFC000"/>
                </a:solidFill>
              </a:rPr>
              <a:t>22:22 </a:t>
            </a:r>
            <a:r>
              <a:rPr lang="zh-CN" altLang="en-US" sz="2000" b="1" dirty="0" smtClean="0">
                <a:solidFill>
                  <a:srgbClr val="FFC000"/>
                </a:solidFill>
              </a:rPr>
              <a:t>人子固然要依照所預定的離去，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但那負賣人子的人是有禍的。」</a:t>
            </a:r>
            <a:r>
              <a:rPr lang="zh-CN" altLang="en-US" sz="2000" b="1" dirty="0" smtClean="0">
                <a:solidFill>
                  <a:srgbClr val="FFC000"/>
                </a:solidFill>
              </a:rPr>
              <a:t/>
            </a:r>
            <a:br>
              <a:rPr lang="zh-CN" altLang="en-US" sz="2000" b="1" dirty="0" smtClean="0">
                <a:solidFill>
                  <a:srgbClr val="FFC000"/>
                </a:solidFill>
              </a:rPr>
            </a:br>
            <a:r>
              <a:rPr lang="en-US" altLang="zh-CN" sz="2000" b="1" dirty="0" smtClean="0">
                <a:solidFill>
                  <a:srgbClr val="FFC000"/>
                </a:solidFill>
              </a:rPr>
              <a:t>22:23 </a:t>
            </a:r>
            <a:r>
              <a:rPr lang="zh-CN" altLang="en-US" sz="2000" b="1" dirty="0" smtClean="0">
                <a:solidFill>
                  <a:srgbClr val="FFC000"/>
                </a:solidFill>
              </a:rPr>
              <a:t>他們便彼此相問，他們中那一個要做這事。</a:t>
            </a:r>
            <a:r>
              <a:rPr lang="zh-CN" altLang="en-US" sz="2000" dirty="0" smtClean="0"/>
              <a:t/>
            </a:r>
            <a:br>
              <a:rPr lang="zh-CN" altLang="en-US" sz="2000" dirty="0" smtClean="0"/>
            </a:b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t="-23000" r="-1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1981200"/>
            <a:ext cx="8229600" cy="4114800"/>
          </a:xfrm>
          <a:prstGeom prst="rect">
            <a:avLst/>
          </a:prstGeom>
          <a:solidFill>
            <a:schemeClr val="accent6">
              <a:lumMod val="5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0"/>
            <a:ext cx="2590800" cy="1417638"/>
          </a:xfrm>
        </p:spPr>
        <p:txBody>
          <a:bodyPr>
            <a:normAutofit/>
          </a:bodyPr>
          <a:lstStyle/>
          <a:p>
            <a:pPr algn="l"/>
            <a:r>
              <a:rPr lang="zh-CN" altLang="en-US" sz="2800" b="1" dirty="0" smtClean="0">
                <a:solidFill>
                  <a:schemeClr val="bg1"/>
                </a:solidFill>
              </a:rPr>
              <a:t>若</a:t>
            </a:r>
            <a:r>
              <a:rPr lang="en-US" sz="2800" b="1" dirty="0" smtClean="0">
                <a:solidFill>
                  <a:schemeClr val="bg1"/>
                </a:solidFill>
              </a:rPr>
              <a:t>13:21-30</a:t>
            </a:r>
            <a:br>
              <a:rPr lang="en-US" sz="2800" b="1" dirty="0" smtClean="0">
                <a:solidFill>
                  <a:schemeClr val="bg1"/>
                </a:solidFill>
              </a:rPr>
            </a:br>
            <a:r>
              <a:rPr lang="zh-CN" altLang="en-US" sz="2800" b="1" dirty="0" smtClean="0">
                <a:solidFill>
                  <a:schemeClr val="bg1"/>
                </a:solidFill>
              </a:rPr>
              <a:t>預言將被出賣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534400" cy="5105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zh-CN" altLang="en-US" sz="2000" b="1" dirty="0" smtClean="0"/>
              <a:t>　</a:t>
            </a:r>
            <a:r>
              <a:rPr lang="zh-CN" altLang="en-US" sz="2000" dirty="0" smtClean="0"/>
              <a:t/>
            </a:r>
            <a:br>
              <a:rPr lang="zh-CN" altLang="en-US" sz="2000" dirty="0" smtClean="0"/>
            </a:br>
            <a:r>
              <a:rPr lang="en-US" altLang="zh-CN" sz="2000" b="1" dirty="0" smtClean="0">
                <a:solidFill>
                  <a:schemeClr val="bg1"/>
                </a:solidFill>
              </a:rPr>
              <a:t>13:21 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耶穌說了這些話，心神煩亂，就明明地說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: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「我實實在在告訴你們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: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	 </a:t>
            </a:r>
            <a:r>
              <a:rPr lang="zh-CN" altLang="en-US" sz="2000" b="1" dirty="0" smtClean="0">
                <a:solidFill>
                  <a:srgbClr val="FFFF00"/>
                </a:solidFill>
              </a:rPr>
              <a:t>你們中有一個要出賣我。」</a:t>
            </a:r>
            <a:r>
              <a:rPr lang="zh-CN" altLang="en-US" sz="2000" b="1" dirty="0" smtClean="0">
                <a:solidFill>
                  <a:schemeClr val="bg1"/>
                </a:solidFill>
              </a:rPr>
              <a:t/>
            </a:r>
            <a:br>
              <a:rPr lang="zh-CN" altLang="en-US" sz="2000" b="1" dirty="0" smtClean="0">
                <a:solidFill>
                  <a:schemeClr val="bg1"/>
                </a:solidFill>
              </a:rPr>
            </a:br>
            <a:r>
              <a:rPr lang="en-US" altLang="zh-CN" sz="2000" b="1" dirty="0" smtClean="0">
                <a:solidFill>
                  <a:schemeClr val="bg1"/>
                </a:solidFill>
              </a:rPr>
              <a:t>13:22 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門徒便互相觀望，猜疑他說的是誰。</a:t>
            </a:r>
            <a:br>
              <a:rPr lang="zh-CN" altLang="en-US" sz="2000" b="1" dirty="0" smtClean="0">
                <a:solidFill>
                  <a:schemeClr val="bg1"/>
                </a:solidFill>
              </a:rPr>
            </a:br>
            <a:r>
              <a:rPr lang="en-US" altLang="zh-CN" sz="2000" b="1" dirty="0" smtClean="0">
                <a:solidFill>
                  <a:schemeClr val="bg1"/>
                </a:solidFill>
              </a:rPr>
              <a:t>13:23 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他門徒中有一個是耶穌所愛的，他那時斜依在耶穌的懷裡，</a:t>
            </a:r>
            <a:br>
              <a:rPr lang="zh-CN" altLang="en-US" sz="2000" b="1" dirty="0" smtClean="0">
                <a:solidFill>
                  <a:schemeClr val="bg1"/>
                </a:solidFill>
              </a:rPr>
            </a:br>
            <a:r>
              <a:rPr lang="en-US" altLang="zh-CN" sz="2000" b="1" dirty="0" smtClean="0">
                <a:solidFill>
                  <a:schemeClr val="bg1"/>
                </a:solidFill>
              </a:rPr>
              <a:t>13:24 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西滿伯多祿就向他示意說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: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「你問他說的是誰？」</a:t>
            </a:r>
            <a:br>
              <a:rPr lang="zh-CN" altLang="en-US" sz="2000" b="1" dirty="0" smtClean="0">
                <a:solidFill>
                  <a:schemeClr val="bg1"/>
                </a:solidFill>
              </a:rPr>
            </a:br>
            <a:r>
              <a:rPr lang="en-US" altLang="zh-CN" sz="2000" b="1" dirty="0" smtClean="0">
                <a:solidFill>
                  <a:schemeClr val="bg1"/>
                </a:solidFill>
              </a:rPr>
              <a:t>13:25 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那位就緊靠在耶穌的胸膛上，問他說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: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「主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!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是誰？」</a:t>
            </a:r>
            <a:br>
              <a:rPr lang="zh-CN" altLang="en-US" sz="2000" b="1" dirty="0" smtClean="0">
                <a:solidFill>
                  <a:schemeClr val="bg1"/>
                </a:solidFill>
              </a:rPr>
            </a:br>
            <a:r>
              <a:rPr lang="en-US" altLang="zh-CN" sz="2000" b="1" dirty="0" smtClean="0">
                <a:solidFill>
                  <a:schemeClr val="bg1"/>
                </a:solidFill>
              </a:rPr>
              <a:t>13:26 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耶穌答覆說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:</a:t>
            </a:r>
            <a:r>
              <a:rPr lang="zh-CN" altLang="en-US" sz="2000" b="1" dirty="0" smtClean="0">
                <a:solidFill>
                  <a:srgbClr val="FFFF00"/>
                </a:solidFill>
              </a:rPr>
              <a:t>「我蘸這片餅遞給誰，誰就是。」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耶穌就蘸了一片餅，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	 </a:t>
            </a:r>
            <a:r>
              <a:rPr lang="zh-CN" altLang="en-US" sz="2000" b="1" dirty="0" smtClean="0">
                <a:solidFill>
                  <a:srgbClr val="FFFF00"/>
                </a:solidFill>
              </a:rPr>
              <a:t>遞給加略人西滿的兒子猶達斯。</a:t>
            </a:r>
            <a:r>
              <a:rPr lang="zh-CN" altLang="en-US" sz="2000" b="1" dirty="0" smtClean="0">
                <a:solidFill>
                  <a:schemeClr val="bg1"/>
                </a:solidFill>
              </a:rPr>
              <a:t/>
            </a:r>
            <a:br>
              <a:rPr lang="zh-CN" altLang="en-US" sz="2000" b="1" dirty="0" smtClean="0">
                <a:solidFill>
                  <a:schemeClr val="bg1"/>
                </a:solidFill>
              </a:rPr>
            </a:br>
            <a:r>
              <a:rPr lang="en-US" altLang="zh-CN" sz="2000" b="1" dirty="0" smtClean="0">
                <a:solidFill>
                  <a:schemeClr val="bg1"/>
                </a:solidFill>
              </a:rPr>
              <a:t>13:27 </a:t>
            </a:r>
            <a:r>
              <a:rPr lang="zh-CN" altLang="en-US" sz="2000" b="1" dirty="0" smtClean="0">
                <a:solidFill>
                  <a:srgbClr val="FFFF00"/>
                </a:solidFill>
              </a:rPr>
              <a:t>隨著那片餅，撒殫進入了他的心，於是耶穌對他說</a:t>
            </a:r>
            <a:r>
              <a:rPr lang="en-US" altLang="zh-CN" sz="2000" b="1" dirty="0" smtClean="0">
                <a:solidFill>
                  <a:srgbClr val="FFFF00"/>
                </a:solidFill>
              </a:rPr>
              <a:t>:</a:t>
            </a:r>
            <a:r>
              <a:rPr lang="zh-CN" altLang="en-US" sz="2000" b="1" dirty="0" smtClean="0">
                <a:solidFill>
                  <a:srgbClr val="FFFF00"/>
                </a:solidFill>
              </a:rPr>
              <a:t>「你所要做的，</a:t>
            </a:r>
            <a:r>
              <a:rPr lang="en-US" altLang="zh-CN" sz="2000" b="1" dirty="0" smtClean="0">
                <a:solidFill>
                  <a:srgbClr val="FFFF00"/>
                </a:solidFill>
              </a:rPr>
              <a:t>	 </a:t>
            </a:r>
            <a:r>
              <a:rPr lang="zh-CN" altLang="en-US" sz="2000" b="1" dirty="0" smtClean="0">
                <a:solidFill>
                  <a:srgbClr val="FFFF00"/>
                </a:solidFill>
              </a:rPr>
              <a:t>你快去做罷</a:t>
            </a:r>
            <a:r>
              <a:rPr lang="en-US" altLang="zh-CN" sz="2000" b="1" dirty="0" smtClean="0">
                <a:solidFill>
                  <a:srgbClr val="FFFF00"/>
                </a:solidFill>
              </a:rPr>
              <a:t>!</a:t>
            </a:r>
            <a:r>
              <a:rPr lang="zh-CN" altLang="en-US" sz="2000" b="1" dirty="0" smtClean="0">
                <a:solidFill>
                  <a:srgbClr val="FFFF00"/>
                </a:solidFill>
              </a:rPr>
              <a:t>」</a:t>
            </a:r>
            <a:r>
              <a:rPr lang="zh-CN" altLang="en-US" sz="2000" b="1" dirty="0" smtClean="0">
                <a:solidFill>
                  <a:schemeClr val="bg1"/>
                </a:solidFill>
              </a:rPr>
              <a:t/>
            </a:r>
            <a:br>
              <a:rPr lang="zh-CN" altLang="en-US" sz="2000" b="1" dirty="0" smtClean="0">
                <a:solidFill>
                  <a:schemeClr val="bg1"/>
                </a:solidFill>
              </a:rPr>
            </a:br>
            <a:r>
              <a:rPr lang="en-US" altLang="zh-CN" sz="2000" b="1" dirty="0" smtClean="0">
                <a:solidFill>
                  <a:schemeClr val="bg1"/>
                </a:solidFill>
              </a:rPr>
              <a:t>13:28 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同席的人誰也沒有明白耶穌為什麼向他說了這話。</a:t>
            </a:r>
            <a:br>
              <a:rPr lang="zh-CN" altLang="en-US" sz="2000" b="1" dirty="0" smtClean="0">
                <a:solidFill>
                  <a:schemeClr val="bg1"/>
                </a:solidFill>
              </a:rPr>
            </a:br>
            <a:r>
              <a:rPr lang="en-US" altLang="zh-CN" sz="2000" b="1" dirty="0" smtClean="0">
                <a:solidFill>
                  <a:schemeClr val="bg1"/>
                </a:solidFill>
              </a:rPr>
              <a:t>13:29 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不過，</a:t>
            </a:r>
            <a:r>
              <a:rPr lang="zh-CN" altLang="en-US" sz="2000" b="1" dirty="0" smtClean="0">
                <a:solidFill>
                  <a:srgbClr val="FFFF00"/>
                </a:solidFill>
              </a:rPr>
              <a:t>有人因為猶達斯掌管錢囊，以為耶穌是給他說</a:t>
            </a:r>
            <a:r>
              <a:rPr lang="en-US" altLang="zh-CN" sz="2000" b="1" dirty="0" smtClean="0">
                <a:solidFill>
                  <a:srgbClr val="FFFF00"/>
                </a:solidFill>
              </a:rPr>
              <a:t>:</a:t>
            </a:r>
            <a:r>
              <a:rPr lang="zh-CN" altLang="en-US" sz="2000" b="1" dirty="0" smtClean="0">
                <a:solidFill>
                  <a:srgbClr val="FFFF00"/>
                </a:solidFill>
              </a:rPr>
              <a:t>「你去買我</a:t>
            </a:r>
            <a:r>
              <a:rPr lang="en-US" altLang="zh-CN" sz="2000" b="1" dirty="0" smtClean="0">
                <a:solidFill>
                  <a:srgbClr val="FFFF00"/>
                </a:solidFill>
              </a:rPr>
              <a:t>	 	 </a:t>
            </a:r>
            <a:r>
              <a:rPr lang="zh-CN" altLang="en-US" sz="2000" b="1" dirty="0" smtClean="0">
                <a:solidFill>
                  <a:srgbClr val="FFFF00"/>
                </a:solidFill>
              </a:rPr>
              <a:t>們過節所需要的」，或者，要他給窮人施捨一些東西。</a:t>
            </a:r>
            <a:r>
              <a:rPr lang="zh-CN" altLang="en-US" sz="2000" b="1" dirty="0" smtClean="0">
                <a:solidFill>
                  <a:schemeClr val="bg1"/>
                </a:solidFill>
              </a:rPr>
              <a:t/>
            </a:r>
            <a:br>
              <a:rPr lang="zh-CN" altLang="en-US" sz="2000" b="1" dirty="0" smtClean="0">
                <a:solidFill>
                  <a:schemeClr val="bg1"/>
                </a:solidFill>
              </a:rPr>
            </a:br>
            <a:r>
              <a:rPr lang="en-US" altLang="zh-CN" sz="2000" b="1" dirty="0" smtClean="0">
                <a:solidFill>
                  <a:schemeClr val="bg1"/>
                </a:solidFill>
              </a:rPr>
              <a:t>13:30 </a:t>
            </a:r>
            <a:r>
              <a:rPr lang="zh-CN" altLang="en-US" sz="2000" b="1" dirty="0" smtClean="0">
                <a:solidFill>
                  <a:srgbClr val="FFFF00"/>
                </a:solidFill>
              </a:rPr>
              <a:t>猶達斯一吃了那一片餅，就立時出去了；　</a:t>
            </a:r>
            <a:r>
              <a:rPr lang="zh-CN" altLang="en-US" sz="2000" b="1" dirty="0" smtClean="0">
                <a:solidFill>
                  <a:schemeClr val="bg1"/>
                </a:solidFill>
              </a:rPr>
              <a:t/>
            </a:r>
            <a:br>
              <a:rPr lang="zh-CN" altLang="en-US" sz="2000" b="1" dirty="0" smtClean="0">
                <a:solidFill>
                  <a:schemeClr val="bg1"/>
                </a:solidFill>
              </a:rPr>
            </a:br>
            <a:r>
              <a:rPr lang="zh-CN" altLang="en-US" sz="2000" dirty="0" smtClean="0"/>
              <a:t/>
            </a:r>
            <a:br>
              <a:rPr lang="zh-CN" altLang="en-US" sz="2000" dirty="0" smtClean="0"/>
            </a:b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zh-CN" altLang="en-US" b="1" dirty="0" smtClean="0">
                <a:solidFill>
                  <a:srgbClr val="FFFF00"/>
                </a:solidFill>
              </a:rPr>
              <a:t>那時</a:t>
            </a:r>
            <a:endParaRPr lang="en-US" altLang="zh-CN" b="1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zh-CN" altLang="en-US" b="1" dirty="0" smtClean="0">
                <a:solidFill>
                  <a:srgbClr val="FFFF00"/>
                </a:solidFill>
              </a:rPr>
              <a:t>正是黑夜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</a:rPr>
              <a:t>口親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33800"/>
            <a:ext cx="8229600" cy="23923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zh-CN" altLang="en-US" sz="2800" b="1" dirty="0" smtClean="0">
                <a:solidFill>
                  <a:srgbClr val="FFFFCC"/>
                </a:solidFill>
              </a:rPr>
              <a:t>瑪</a:t>
            </a:r>
            <a:r>
              <a:rPr lang="en-US" altLang="zh-CN" sz="2800" b="1" dirty="0" smtClean="0">
                <a:solidFill>
                  <a:srgbClr val="FFFFCC"/>
                </a:solidFill>
              </a:rPr>
              <a:t>26:47-50</a:t>
            </a:r>
            <a:endParaRPr lang="en-US" altLang="zh-CN" sz="2800" b="1" dirty="0" smtClean="0">
              <a:solidFill>
                <a:srgbClr val="FFFFCC"/>
              </a:solidFill>
            </a:endParaRPr>
          </a:p>
          <a:p>
            <a:pPr algn="ctr">
              <a:buNone/>
            </a:pPr>
            <a:r>
              <a:rPr lang="zh-CN" altLang="en-US" sz="2800" b="1" dirty="0" smtClean="0">
                <a:solidFill>
                  <a:srgbClr val="FFFFCC"/>
                </a:solidFill>
              </a:rPr>
              <a:t>谷</a:t>
            </a:r>
            <a:r>
              <a:rPr lang="en-US" altLang="zh-CN" sz="2800" b="1" dirty="0" smtClean="0">
                <a:solidFill>
                  <a:srgbClr val="FFFFCC"/>
                </a:solidFill>
              </a:rPr>
              <a:t>14:43-46</a:t>
            </a:r>
            <a:endParaRPr lang="en-US" altLang="zh-CN" sz="2800" b="1" dirty="0" smtClean="0">
              <a:solidFill>
                <a:srgbClr val="FFFFCC"/>
              </a:solidFill>
            </a:endParaRPr>
          </a:p>
          <a:p>
            <a:pPr algn="ctr">
              <a:buNone/>
            </a:pPr>
            <a:r>
              <a:rPr lang="zh-CN" altLang="en-US" sz="2800" b="1" dirty="0" smtClean="0">
                <a:solidFill>
                  <a:srgbClr val="FFFFCC"/>
                </a:solidFill>
              </a:rPr>
              <a:t>路</a:t>
            </a:r>
            <a:r>
              <a:rPr lang="en-US" sz="2800" b="1" dirty="0" smtClean="0">
                <a:solidFill>
                  <a:srgbClr val="FFFFCC"/>
                </a:solidFill>
              </a:rPr>
              <a:t>22:47-48</a:t>
            </a:r>
          </a:p>
          <a:p>
            <a:pPr algn="ctr">
              <a:buNone/>
            </a:pPr>
            <a:r>
              <a:rPr lang="zh-CN" altLang="en-US" sz="2800" b="1" dirty="0" smtClean="0">
                <a:solidFill>
                  <a:srgbClr val="FFFFCC"/>
                </a:solidFill>
              </a:rPr>
              <a:t>若</a:t>
            </a:r>
            <a:r>
              <a:rPr lang="en-US" altLang="zh-CN" sz="2800" b="1" dirty="0" smtClean="0">
                <a:solidFill>
                  <a:srgbClr val="FFFFCC"/>
                </a:solidFill>
              </a:rPr>
              <a:t>18:1-3</a:t>
            </a:r>
            <a:r>
              <a:rPr lang="zh-CN" altLang="en-US" sz="2800" b="1" dirty="0" smtClean="0">
                <a:solidFill>
                  <a:srgbClr val="FFFFCC"/>
                </a:solidFill>
              </a:rPr>
              <a:t>（沒有口親）</a:t>
            </a:r>
            <a:endParaRPr lang="en-US" sz="2800" b="1" dirty="0">
              <a:solidFill>
                <a:srgbClr val="FFF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2000" t="-19000" r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200400"/>
            <a:ext cx="8229600" cy="3352800"/>
          </a:xfrm>
          <a:prstGeom prst="rect">
            <a:avLst/>
          </a:prstGeom>
          <a:solidFill>
            <a:schemeClr val="accent6">
              <a:lumMod val="7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sz="2800" b="1" dirty="0" smtClean="0">
                <a:solidFill>
                  <a:srgbClr val="FFFFCC"/>
                </a:solidFill>
              </a:rPr>
              <a:t>瑪</a:t>
            </a:r>
            <a:r>
              <a:rPr lang="en-US" altLang="zh-CN" sz="2800" b="1" dirty="0" smtClean="0">
                <a:solidFill>
                  <a:srgbClr val="FFFFCC"/>
                </a:solidFill>
              </a:rPr>
              <a:t>26:47-50</a:t>
            </a:r>
            <a:r>
              <a:rPr lang="en-US" altLang="zh-CN" sz="2800" b="1" dirty="0" smtClean="0">
                <a:solidFill>
                  <a:srgbClr val="FFFFCC"/>
                </a:solidFill>
              </a:rPr>
              <a:t/>
            </a:r>
            <a:br>
              <a:rPr lang="en-US" altLang="zh-CN" sz="2800" b="1" dirty="0" smtClean="0">
                <a:solidFill>
                  <a:srgbClr val="FFFFCC"/>
                </a:solidFill>
              </a:rPr>
            </a:br>
            <a:r>
              <a:rPr lang="zh-CN" altLang="en-US" sz="2800" b="1" dirty="0" smtClean="0">
                <a:solidFill>
                  <a:srgbClr val="FFFFCC"/>
                </a:solidFill>
              </a:rPr>
              <a:t>耶穌被捕宗徒逃散</a:t>
            </a:r>
            <a:endParaRPr lang="en-US" sz="2800" dirty="0">
              <a:solidFill>
                <a:srgbClr val="FFFF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200400"/>
            <a:ext cx="8458200" cy="3352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2000" b="1" dirty="0" smtClean="0"/>
              <a:t>　</a:t>
            </a:r>
            <a:r>
              <a:rPr lang="zh-CN" altLang="en-US" sz="2000" dirty="0" smtClean="0"/>
              <a:t/>
            </a:r>
            <a:br>
              <a:rPr lang="zh-CN" altLang="en-US" sz="2000" dirty="0" smtClean="0"/>
            </a:br>
            <a:r>
              <a:rPr lang="en-US" altLang="zh-CN" sz="2000" b="1" dirty="0" smtClean="0">
                <a:solidFill>
                  <a:srgbClr val="FFFFCC"/>
                </a:solidFill>
              </a:rPr>
              <a:t>26:47  </a:t>
            </a:r>
            <a:r>
              <a:rPr lang="zh-CN" altLang="en-US" sz="2000" b="1" dirty="0" smtClean="0">
                <a:solidFill>
                  <a:srgbClr val="FFFFCC"/>
                </a:solidFill>
              </a:rPr>
              <a:t>他還在說話的時候，看！那十二人中之一的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猶達斯</a:t>
            </a:r>
            <a:r>
              <a:rPr lang="zh-CN" altLang="en-US" sz="2000" b="1" dirty="0" smtClean="0">
                <a:solidFill>
                  <a:srgbClr val="FFFFCC"/>
                </a:solidFill>
              </a:rPr>
              <a:t>來了；同他一</a:t>
            </a:r>
            <a:r>
              <a:rPr lang="en-US" altLang="zh-CN" sz="2000" b="1" dirty="0" smtClean="0">
                <a:solidFill>
                  <a:srgbClr val="FFFFCC"/>
                </a:solidFill>
              </a:rPr>
              <a:t>	 	  </a:t>
            </a:r>
            <a:r>
              <a:rPr lang="zh-CN" altLang="en-US" sz="2000" b="1" dirty="0" smtClean="0">
                <a:solidFill>
                  <a:srgbClr val="FFFFCC"/>
                </a:solidFill>
              </a:rPr>
              <a:t>起的，還有許多帶著刀劍棍棒的群眾，是由司祭長和民間的長老</a:t>
            </a:r>
            <a:r>
              <a:rPr lang="en-US" altLang="zh-CN" sz="2000" b="1" dirty="0" smtClean="0">
                <a:solidFill>
                  <a:srgbClr val="FFFFCC"/>
                </a:solidFill>
              </a:rPr>
              <a:t>	 	  </a:t>
            </a:r>
            <a:r>
              <a:rPr lang="zh-CN" altLang="en-US" sz="2000" b="1" dirty="0" smtClean="0">
                <a:solidFill>
                  <a:srgbClr val="FFFFCC"/>
                </a:solidFill>
              </a:rPr>
              <a:t>派來的。</a:t>
            </a:r>
            <a:br>
              <a:rPr lang="zh-CN" altLang="en-US" sz="2000" b="1" dirty="0" smtClean="0">
                <a:solidFill>
                  <a:srgbClr val="FFFFCC"/>
                </a:solidFill>
              </a:rPr>
            </a:br>
            <a:r>
              <a:rPr lang="en-US" altLang="zh-CN" sz="2000" b="1" dirty="0" smtClean="0">
                <a:solidFill>
                  <a:srgbClr val="FFFFCC"/>
                </a:solidFill>
              </a:rPr>
              <a:t>26:48  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那出賣耶穌的</a:t>
            </a:r>
            <a:r>
              <a:rPr lang="zh-CN" altLang="en-US" sz="2000" b="1" dirty="0" smtClean="0">
                <a:solidFill>
                  <a:srgbClr val="FFFFCC"/>
                </a:solidFill>
              </a:rPr>
              <a:t>給了他們一個暗號說：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「我口親誰，</a:t>
            </a:r>
            <a:r>
              <a:rPr lang="zh-CN" altLang="en-US" sz="2000" b="1" dirty="0" smtClean="0">
                <a:solidFill>
                  <a:srgbClr val="FFFFCC"/>
                </a:solidFill>
              </a:rPr>
              <a:t>誰就是，你們</a:t>
            </a:r>
            <a:r>
              <a:rPr lang="en-US" altLang="zh-CN" sz="2000" b="1" dirty="0" smtClean="0">
                <a:solidFill>
                  <a:srgbClr val="FFFFCC"/>
                </a:solidFill>
              </a:rPr>
              <a:t>	  	   </a:t>
            </a:r>
            <a:r>
              <a:rPr lang="zh-CN" altLang="en-US" sz="2000" b="1" dirty="0" smtClean="0">
                <a:solidFill>
                  <a:srgbClr val="FFFFCC"/>
                </a:solidFill>
              </a:rPr>
              <a:t>拿住他。」</a:t>
            </a:r>
            <a:br>
              <a:rPr lang="zh-CN" altLang="en-US" sz="2000" b="1" dirty="0" smtClean="0">
                <a:solidFill>
                  <a:srgbClr val="FFFFCC"/>
                </a:solidFill>
              </a:rPr>
            </a:br>
            <a:r>
              <a:rPr lang="en-US" altLang="zh-CN" sz="2000" b="1" dirty="0" smtClean="0">
                <a:solidFill>
                  <a:srgbClr val="FFFFCC"/>
                </a:solidFill>
              </a:rPr>
              <a:t>26:49  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猶達斯</a:t>
            </a:r>
            <a:r>
              <a:rPr lang="zh-CN" altLang="en-US" sz="2000" b="1" dirty="0" smtClean="0">
                <a:solidFill>
                  <a:srgbClr val="FFFFCC"/>
                </a:solidFill>
              </a:rPr>
              <a:t>一來到耶穌跟前，就說：「辣彼，你好。」就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口親</a:t>
            </a:r>
            <a:r>
              <a:rPr lang="zh-CN" altLang="en-US" sz="2000" b="1" dirty="0" smtClean="0">
                <a:solidFill>
                  <a:srgbClr val="FFFFCC"/>
                </a:solidFill>
              </a:rPr>
              <a:t>了</a:t>
            </a:r>
            <a:r>
              <a:rPr lang="zh-CN" altLang="en-US" sz="2000" b="1" dirty="0" smtClean="0">
                <a:solidFill>
                  <a:srgbClr val="FFFFCC"/>
                </a:solidFill>
              </a:rPr>
              <a:t>他。</a:t>
            </a:r>
            <a:br>
              <a:rPr lang="zh-CN" altLang="en-US" sz="2000" b="1" dirty="0" smtClean="0">
                <a:solidFill>
                  <a:srgbClr val="FFFFCC"/>
                </a:solidFill>
              </a:rPr>
            </a:br>
            <a:r>
              <a:rPr lang="en-US" altLang="zh-CN" sz="2000" b="1" dirty="0" smtClean="0">
                <a:solidFill>
                  <a:srgbClr val="FFFFCC"/>
                </a:solidFill>
              </a:rPr>
              <a:t>26:50  </a:t>
            </a:r>
            <a:r>
              <a:rPr lang="zh-CN" altLang="en-US" sz="2000" b="1" dirty="0" smtClean="0">
                <a:solidFill>
                  <a:srgbClr val="FFFFCC"/>
                </a:solidFill>
              </a:rPr>
              <a:t>耶穌卻對他說：「朋友，你來做的事就做吧</a:t>
            </a:r>
            <a:r>
              <a:rPr lang="en-US" altLang="zh-CN" sz="2000" b="1" dirty="0" smtClean="0">
                <a:solidFill>
                  <a:srgbClr val="FFFFCC"/>
                </a:solidFill>
              </a:rPr>
              <a:t>!</a:t>
            </a:r>
            <a:r>
              <a:rPr lang="zh-CN" altLang="en-US" sz="2000" b="1" dirty="0" smtClean="0">
                <a:solidFill>
                  <a:srgbClr val="FFFFCC"/>
                </a:solidFill>
              </a:rPr>
              <a:t>」於是他們上前，</a:t>
            </a:r>
            <a:r>
              <a:rPr lang="en-US" altLang="zh-CN" sz="2000" b="1" dirty="0" smtClean="0">
                <a:solidFill>
                  <a:srgbClr val="FFFFCC"/>
                </a:solidFill>
              </a:rPr>
              <a:t>	  	  </a:t>
            </a:r>
            <a:r>
              <a:rPr lang="zh-CN" altLang="en-US" sz="2000" b="1" dirty="0" smtClean="0">
                <a:solidFill>
                  <a:srgbClr val="FFFFCC"/>
                </a:solidFill>
              </a:rPr>
              <a:t>向耶穌下手，拿住了他。</a:t>
            </a:r>
            <a:r>
              <a:rPr lang="zh-CN" altLang="en-US" sz="2000" dirty="0" smtClean="0">
                <a:solidFill>
                  <a:srgbClr val="FFFFCC"/>
                </a:solidFill>
              </a:rPr>
              <a:t/>
            </a:r>
            <a:br>
              <a:rPr lang="zh-CN" altLang="en-US" sz="2000" dirty="0" smtClean="0">
                <a:solidFill>
                  <a:srgbClr val="FFFFCC"/>
                </a:solidFill>
              </a:rPr>
            </a:br>
            <a:endParaRPr lang="en-US" sz="2000" dirty="0">
              <a:solidFill>
                <a:srgbClr val="FFF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3810000"/>
            <a:ext cx="7772400" cy="1981200"/>
          </a:xfrm>
          <a:prstGeom prst="rect">
            <a:avLst/>
          </a:prstGeom>
          <a:solidFill>
            <a:schemeClr val="accent6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001000" cy="1143000"/>
          </a:xfrm>
        </p:spPr>
        <p:txBody>
          <a:bodyPr>
            <a:normAutofit/>
          </a:bodyPr>
          <a:lstStyle/>
          <a:p>
            <a:pPr algn="l"/>
            <a:r>
              <a:rPr lang="zh-CN" altLang="en-US" sz="2800" b="1" dirty="0" smtClean="0">
                <a:solidFill>
                  <a:schemeClr val="accent6">
                    <a:lumMod val="75000"/>
                  </a:schemeClr>
                </a:solidFill>
              </a:rPr>
              <a:t>谷</a:t>
            </a:r>
            <a:r>
              <a:rPr lang="en-US" altLang="zh-CN" sz="2800" b="1" dirty="0" smtClean="0">
                <a:solidFill>
                  <a:schemeClr val="accent6">
                    <a:lumMod val="75000"/>
                  </a:schemeClr>
                </a:solidFill>
              </a:rPr>
              <a:t>14:43-46</a:t>
            </a:r>
            <a:r>
              <a:rPr lang="en-US" altLang="zh-CN" sz="28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altLang="zh-CN" sz="28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zh-CN" altLang="en-US" sz="2800" b="1" dirty="0" smtClean="0">
                <a:solidFill>
                  <a:schemeClr val="accent6">
                    <a:lumMod val="75000"/>
                  </a:schemeClr>
                </a:solidFill>
              </a:rPr>
              <a:t>耶穌被捕宗徒逃散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05200"/>
            <a:ext cx="8229600" cy="2620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zh-CN" altLang="en-US" sz="2000" b="1" dirty="0" smtClean="0"/>
              <a:t>　</a:t>
            </a:r>
            <a:r>
              <a:rPr lang="zh-CN" altLang="en-US" sz="2000" dirty="0" smtClean="0"/>
              <a:t/>
            </a:r>
            <a:br>
              <a:rPr lang="zh-CN" altLang="en-US" sz="2000" dirty="0" smtClean="0"/>
            </a:br>
            <a:r>
              <a:rPr lang="en-US" altLang="zh-CN" sz="2000" b="1" dirty="0" smtClean="0">
                <a:solidFill>
                  <a:schemeClr val="bg1"/>
                </a:solidFill>
              </a:rPr>
              <a:t>14:43  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耶穌還說話的時候，那十二人中之一的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猶達斯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，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遂即到了，同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	  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他一起的，還有帶著刀劍棍棒的群眾，是由司祭長、經師和長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	  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老那裡派來的。</a:t>
            </a:r>
            <a:br>
              <a:rPr lang="zh-CN" altLang="en-US" sz="2000" b="1" dirty="0" smtClean="0">
                <a:solidFill>
                  <a:schemeClr val="bg1"/>
                </a:solidFill>
              </a:rPr>
            </a:br>
            <a:r>
              <a:rPr lang="en-US" altLang="zh-CN" sz="2000" b="1" dirty="0" smtClean="0">
                <a:solidFill>
                  <a:schemeClr val="bg1"/>
                </a:solidFill>
              </a:rPr>
              <a:t>14:44  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那出賣耶穌的人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曾給他們一個暗號說：「我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口親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誰，誰就是；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	   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你們拿住他，小心帶去。」</a:t>
            </a:r>
            <a:br>
              <a:rPr lang="zh-CN" altLang="en-US" sz="2000" b="1" dirty="0" smtClean="0">
                <a:solidFill>
                  <a:schemeClr val="bg1"/>
                </a:solidFill>
              </a:rPr>
            </a:br>
            <a:r>
              <a:rPr lang="en-US" altLang="zh-CN" sz="2000" b="1" dirty="0" smtClean="0">
                <a:solidFill>
                  <a:schemeClr val="bg1"/>
                </a:solidFill>
              </a:rPr>
              <a:t>14:45  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猶達斯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一來，便立刻到耶穌跟前說：「辣彼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!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」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遂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口親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了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他。</a:t>
            </a:r>
            <a:br>
              <a:rPr lang="zh-CN" altLang="en-US" sz="2000" b="1" dirty="0" smtClean="0">
                <a:solidFill>
                  <a:schemeClr val="bg1"/>
                </a:solidFill>
              </a:rPr>
            </a:br>
            <a:r>
              <a:rPr lang="en-US" altLang="zh-CN" sz="2000" b="1" dirty="0" smtClean="0">
                <a:solidFill>
                  <a:schemeClr val="bg1"/>
                </a:solidFill>
              </a:rPr>
              <a:t>14:46  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他們就向耶穌下手，拿住了他。</a:t>
            </a:r>
            <a:r>
              <a:rPr lang="zh-CN" altLang="en-US" sz="2000" dirty="0" smtClean="0"/>
              <a:t/>
            </a:r>
            <a:br>
              <a:rPr lang="zh-CN" altLang="en-US" sz="2000" dirty="0" smtClean="0"/>
            </a:b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5334000"/>
            <a:ext cx="7772400" cy="1066800"/>
          </a:xfrm>
          <a:prstGeom prst="rect">
            <a:avLst/>
          </a:prstGeom>
          <a:solidFill>
            <a:srgbClr val="FFFFCC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0" y="274638"/>
            <a:ext cx="2209800" cy="1143000"/>
          </a:xfrm>
        </p:spPr>
        <p:txBody>
          <a:bodyPr>
            <a:normAutofit/>
          </a:bodyPr>
          <a:lstStyle/>
          <a:p>
            <a:pPr algn="l"/>
            <a:r>
              <a:rPr lang="zh-CN" altLang="en-US" sz="2800" b="1" dirty="0" smtClean="0">
                <a:solidFill>
                  <a:srgbClr val="FFFFCC"/>
                </a:solidFill>
              </a:rPr>
              <a:t>路</a:t>
            </a:r>
            <a:r>
              <a:rPr lang="en-US" sz="2800" b="1" dirty="0" smtClean="0">
                <a:solidFill>
                  <a:srgbClr val="FFFFCC"/>
                </a:solidFill>
              </a:rPr>
              <a:t>22:47-48</a:t>
            </a:r>
            <a:br>
              <a:rPr lang="en-US" sz="2800" b="1" dirty="0" smtClean="0">
                <a:solidFill>
                  <a:srgbClr val="FFFFCC"/>
                </a:solidFill>
              </a:rPr>
            </a:br>
            <a:r>
              <a:rPr lang="zh-CN" altLang="en-US" sz="2800" b="1" dirty="0" smtClean="0">
                <a:solidFill>
                  <a:srgbClr val="FFFFCC"/>
                </a:solidFill>
              </a:rPr>
              <a:t>耶穌被捕　</a:t>
            </a:r>
            <a:endParaRPr lang="en-US" sz="2800" dirty="0">
              <a:solidFill>
                <a:srgbClr val="FFFF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05400"/>
            <a:ext cx="8229600" cy="1447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zh-CN" altLang="en-US" sz="2000" dirty="0" smtClean="0"/>
              <a:t/>
            </a:r>
            <a:br>
              <a:rPr lang="zh-CN" altLang="en-US" sz="2000" dirty="0" smtClean="0"/>
            </a:br>
            <a:r>
              <a:rPr lang="en-US" altLang="zh-CN" sz="2000" b="1" dirty="0" smtClean="0">
                <a:solidFill>
                  <a:schemeClr val="accent6">
                    <a:lumMod val="50000"/>
                  </a:schemeClr>
                </a:solidFill>
              </a:rPr>
              <a:t>22:47 </a:t>
            </a:r>
            <a:r>
              <a:rPr lang="zh-CN" altLang="en-US" sz="2000" b="1" dirty="0" smtClean="0">
                <a:solidFill>
                  <a:schemeClr val="accent6">
                    <a:lumMod val="50000"/>
                  </a:schemeClr>
                </a:solidFill>
              </a:rPr>
              <a:t>耶穌還說話的時候，來了一群人，那十二人之一，名叫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猶達斯</a:t>
            </a:r>
            <a:r>
              <a:rPr lang="zh-CN" altLang="en-US" sz="2000" b="1" dirty="0" smtClean="0">
                <a:solidFill>
                  <a:schemeClr val="accent6">
                    <a:lumMod val="50000"/>
                  </a:schemeClr>
                </a:solidFill>
              </a:rPr>
              <a:t>的，</a:t>
            </a:r>
            <a:r>
              <a:rPr lang="en-US" altLang="zh-CN" sz="2000" b="1" dirty="0" smtClean="0">
                <a:solidFill>
                  <a:schemeClr val="accent6">
                    <a:lumMod val="50000"/>
                  </a:schemeClr>
                </a:solidFill>
              </a:rPr>
              <a:t>	 </a:t>
            </a:r>
            <a:r>
              <a:rPr lang="zh-CN" altLang="en-US" sz="2000" b="1" dirty="0" smtClean="0">
                <a:solidFill>
                  <a:schemeClr val="accent6">
                    <a:lumMod val="50000"/>
                  </a:schemeClr>
                </a:solidFill>
              </a:rPr>
              <a:t>走在他們前面；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他</a:t>
            </a:r>
            <a:r>
              <a:rPr lang="zh-CN" altLang="en-US" sz="2000" b="1" dirty="0" smtClean="0">
                <a:solidFill>
                  <a:schemeClr val="accent6">
                    <a:lumMod val="50000"/>
                  </a:schemeClr>
                </a:solidFill>
              </a:rPr>
              <a:t>走近了耶穌，要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口親</a:t>
            </a:r>
            <a:r>
              <a:rPr lang="zh-CN" altLang="en-US" sz="2000" b="1" dirty="0" smtClean="0">
                <a:solidFill>
                  <a:schemeClr val="accent6">
                    <a:lumMod val="50000"/>
                  </a:schemeClr>
                </a:solidFill>
              </a:rPr>
              <a:t>他</a:t>
            </a:r>
            <a:r>
              <a:rPr lang="zh-CN" altLang="en-US" sz="2000" b="1" dirty="0" smtClean="0">
                <a:solidFill>
                  <a:schemeClr val="accent6">
                    <a:lumMod val="50000"/>
                  </a:schemeClr>
                </a:solidFill>
              </a:rPr>
              <a:t>。</a:t>
            </a:r>
            <a:br>
              <a:rPr lang="zh-CN" altLang="en-US" sz="2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altLang="zh-CN" sz="2000" b="1" dirty="0" smtClean="0">
                <a:solidFill>
                  <a:schemeClr val="accent6">
                    <a:lumMod val="50000"/>
                  </a:schemeClr>
                </a:solidFill>
              </a:rPr>
              <a:t>22:48 </a:t>
            </a:r>
            <a:r>
              <a:rPr lang="zh-CN" altLang="en-US" sz="2000" b="1" dirty="0" smtClean="0">
                <a:solidFill>
                  <a:schemeClr val="accent6">
                    <a:lumMod val="50000"/>
                  </a:schemeClr>
                </a:solidFill>
              </a:rPr>
              <a:t>耶穌給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他</a:t>
            </a:r>
            <a:r>
              <a:rPr lang="zh-CN" altLang="en-US" sz="2000" b="1" dirty="0" smtClean="0">
                <a:solidFill>
                  <a:schemeClr val="accent6">
                    <a:lumMod val="50000"/>
                  </a:schemeClr>
                </a:solidFill>
              </a:rPr>
              <a:t>說：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「猶達斯，</a:t>
            </a:r>
            <a:r>
              <a:rPr lang="zh-CN" altLang="en-US" sz="2000" b="1" dirty="0" smtClean="0">
                <a:solidFill>
                  <a:schemeClr val="accent6">
                    <a:lumMod val="50000"/>
                  </a:schemeClr>
                </a:solidFill>
              </a:rPr>
              <a:t>你用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口親</a:t>
            </a:r>
            <a:r>
              <a:rPr lang="zh-CN" altLang="en-US" sz="2000" b="1" dirty="0" smtClean="0">
                <a:solidFill>
                  <a:schemeClr val="accent6">
                    <a:lumMod val="50000"/>
                  </a:schemeClr>
                </a:solidFill>
              </a:rPr>
              <a:t>來負賣人子嗎</a:t>
            </a:r>
            <a:r>
              <a:rPr lang="en-US" altLang="zh-CN" sz="2000" b="1" dirty="0" smtClean="0">
                <a:solidFill>
                  <a:schemeClr val="accent6">
                    <a:lumMod val="50000"/>
                  </a:schemeClr>
                </a:solidFill>
              </a:rPr>
              <a:t>﹖</a:t>
            </a:r>
            <a:r>
              <a:rPr lang="zh-CN" altLang="en-US" sz="2000" b="1" dirty="0" smtClean="0">
                <a:solidFill>
                  <a:schemeClr val="accent6">
                    <a:lumMod val="50000"/>
                  </a:schemeClr>
                </a:solidFill>
              </a:rPr>
              <a:t>」</a:t>
            </a:r>
            <a:r>
              <a:rPr lang="zh-CN" altLang="en-US" sz="2000" dirty="0" smtClean="0"/>
              <a:t/>
            </a:r>
            <a:br>
              <a:rPr lang="zh-CN" altLang="en-US" sz="2000" dirty="0" smtClean="0"/>
            </a:b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4648200"/>
            <a:ext cx="8305800" cy="1752600"/>
          </a:xfrm>
          <a:prstGeom prst="rect">
            <a:avLst/>
          </a:prstGeom>
          <a:solidFill>
            <a:schemeClr val="bg2">
              <a:lumMod val="25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zh-CN" altLang="en-US" sz="2800" b="1" dirty="0" smtClean="0">
                <a:solidFill>
                  <a:srgbClr val="FFC000"/>
                </a:solidFill>
              </a:rPr>
              <a:t>若</a:t>
            </a:r>
            <a:r>
              <a:rPr lang="en-US" altLang="zh-CN" sz="2800" b="1" dirty="0" smtClean="0">
                <a:solidFill>
                  <a:srgbClr val="FFC000"/>
                </a:solidFill>
              </a:rPr>
              <a:t>18:1-3</a:t>
            </a:r>
            <a:br>
              <a:rPr lang="en-US" altLang="zh-CN" sz="2800" b="1" dirty="0" smtClean="0">
                <a:solidFill>
                  <a:srgbClr val="FFC000"/>
                </a:solidFill>
              </a:rPr>
            </a:br>
            <a:r>
              <a:rPr lang="zh-CN" altLang="en-US" sz="2800" b="1" dirty="0" smtClean="0">
                <a:solidFill>
                  <a:srgbClr val="FFC000"/>
                </a:solidFill>
              </a:rPr>
              <a:t>耶穌被捕（沒有口親）</a:t>
            </a:r>
            <a:r>
              <a:rPr lang="en-US" sz="2800" b="1" dirty="0" smtClean="0">
                <a:solidFill>
                  <a:srgbClr val="FFC000"/>
                </a:solidFill>
              </a:rPr>
              <a:t/>
            </a:r>
            <a:br>
              <a:rPr lang="en-US" sz="2800" b="1" dirty="0" smtClean="0">
                <a:solidFill>
                  <a:srgbClr val="FFC000"/>
                </a:solidFill>
              </a:rPr>
            </a:b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495800"/>
            <a:ext cx="8610600" cy="20574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zh-CN" altLang="en-US" sz="2000" b="1" dirty="0" smtClean="0">
                <a:solidFill>
                  <a:srgbClr val="FFC000"/>
                </a:solidFill>
              </a:rPr>
              <a:t>　</a:t>
            </a:r>
            <a:r>
              <a:rPr lang="zh-CN" altLang="en-US" sz="2000" dirty="0" smtClean="0">
                <a:solidFill>
                  <a:srgbClr val="FFC000"/>
                </a:solidFill>
              </a:rPr>
              <a:t/>
            </a:r>
            <a:br>
              <a:rPr lang="zh-CN" altLang="en-US" sz="2000" dirty="0" smtClean="0">
                <a:solidFill>
                  <a:srgbClr val="FFC000"/>
                </a:solidFill>
              </a:rPr>
            </a:br>
            <a:r>
              <a:rPr lang="en-US" altLang="zh-CN" sz="2200" b="1" dirty="0" smtClean="0">
                <a:solidFill>
                  <a:srgbClr val="FFC000"/>
                </a:solidFill>
              </a:rPr>
              <a:t>18:1  </a:t>
            </a:r>
            <a:r>
              <a:rPr lang="zh-CN" altLang="en-US" sz="2200" b="1" dirty="0" smtClean="0">
                <a:solidFill>
                  <a:srgbClr val="FFC000"/>
                </a:solidFill>
              </a:rPr>
              <a:t>耶穌說完了這些話，就和門徒出去，到了克德龍溪的對岸，在那裡</a:t>
            </a:r>
            <a:r>
              <a:rPr lang="en-US" altLang="zh-CN" sz="2200" b="1" dirty="0" smtClean="0">
                <a:solidFill>
                  <a:srgbClr val="FFC000"/>
                </a:solidFill>
              </a:rPr>
              <a:t>	</a:t>
            </a:r>
            <a:r>
              <a:rPr lang="zh-CN" altLang="en-US" sz="2200" b="1" dirty="0" smtClean="0">
                <a:solidFill>
                  <a:srgbClr val="FFC000"/>
                </a:solidFill>
              </a:rPr>
              <a:t>有一個園子，他和門徒便進去了。</a:t>
            </a:r>
            <a:br>
              <a:rPr lang="zh-CN" altLang="en-US" sz="2200" b="1" dirty="0" smtClean="0">
                <a:solidFill>
                  <a:srgbClr val="FFC000"/>
                </a:solidFill>
              </a:rPr>
            </a:br>
            <a:r>
              <a:rPr lang="en-US" altLang="zh-CN" sz="2200" b="1" dirty="0" smtClean="0">
                <a:solidFill>
                  <a:srgbClr val="FFC000"/>
                </a:solidFill>
              </a:rPr>
              <a:t>18:2  </a:t>
            </a:r>
            <a:r>
              <a:rPr lang="zh-CN" altLang="en-US" sz="2200" b="1" dirty="0" smtClean="0">
                <a:solidFill>
                  <a:srgbClr val="FFC000"/>
                </a:solidFill>
              </a:rPr>
              <a:t>出賣他的</a:t>
            </a:r>
            <a:r>
              <a:rPr lang="zh-CN" altLang="en-US" sz="2200" b="1" dirty="0" smtClean="0">
                <a:solidFill>
                  <a:srgbClr val="FF0000"/>
                </a:solidFill>
              </a:rPr>
              <a:t>猶達斯</a:t>
            </a:r>
            <a:r>
              <a:rPr lang="zh-CN" altLang="en-US" sz="2200" b="1" dirty="0" smtClean="0">
                <a:solidFill>
                  <a:srgbClr val="FFC000"/>
                </a:solidFill>
              </a:rPr>
              <a:t>也知道那地方，因為耶穌同門徒曾屢次在那裡聚集。</a:t>
            </a:r>
            <a:r>
              <a:rPr lang="en-US" altLang="zh-CN" sz="2200" b="1" dirty="0" smtClean="0">
                <a:solidFill>
                  <a:srgbClr val="FFC000"/>
                </a:solidFill>
              </a:rPr>
              <a:t>      </a:t>
            </a:r>
            <a:r>
              <a:rPr lang="zh-CN" altLang="en-US" sz="2200" b="1" dirty="0" smtClean="0">
                <a:solidFill>
                  <a:srgbClr val="FFC000"/>
                </a:solidFill>
              </a:rPr>
              <a:t/>
            </a:r>
            <a:br>
              <a:rPr lang="zh-CN" altLang="en-US" sz="2200" b="1" dirty="0" smtClean="0">
                <a:solidFill>
                  <a:srgbClr val="FFC000"/>
                </a:solidFill>
              </a:rPr>
            </a:br>
            <a:r>
              <a:rPr lang="en-US" altLang="zh-CN" sz="2200" b="1" dirty="0" smtClean="0">
                <a:solidFill>
                  <a:srgbClr val="FFC000"/>
                </a:solidFill>
              </a:rPr>
              <a:t>18:3  </a:t>
            </a:r>
            <a:r>
              <a:rPr lang="zh-CN" altLang="en-US" sz="2200" b="1" dirty="0" smtClean="0">
                <a:solidFill>
                  <a:srgbClr val="FF0000"/>
                </a:solidFill>
              </a:rPr>
              <a:t>猶達斯</a:t>
            </a:r>
            <a:r>
              <a:rPr lang="zh-CN" altLang="en-US" sz="2200" b="1" dirty="0" smtClean="0">
                <a:solidFill>
                  <a:srgbClr val="FFC000"/>
                </a:solidFill>
              </a:rPr>
              <a:t>便領了一隊兵和由司祭長及法利塞人派來的差役，帶著火把，</a:t>
            </a:r>
            <a:r>
              <a:rPr lang="en-US" altLang="zh-CN" sz="2200" b="1" dirty="0" smtClean="0">
                <a:solidFill>
                  <a:srgbClr val="FFC000"/>
                </a:solidFill>
              </a:rPr>
              <a:t>	</a:t>
            </a:r>
            <a:r>
              <a:rPr lang="zh-CN" altLang="en-US" sz="2200" b="1" dirty="0" smtClean="0">
                <a:solidFill>
                  <a:srgbClr val="FFC000"/>
                </a:solidFill>
              </a:rPr>
              <a:t>燈籠與武器，來到那裡。</a:t>
            </a:r>
            <a:r>
              <a:rPr lang="zh-CN" altLang="en-US" sz="2000" b="1" dirty="0" smtClean="0">
                <a:solidFill>
                  <a:srgbClr val="FFC000"/>
                </a:solidFill>
              </a:rPr>
              <a:t/>
            </a:r>
            <a:br>
              <a:rPr lang="zh-CN" altLang="en-US" sz="2000" b="1" dirty="0" smtClean="0">
                <a:solidFill>
                  <a:srgbClr val="FFC000"/>
                </a:solidFill>
              </a:rPr>
            </a:br>
            <a:endParaRPr lang="en-US" sz="20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2590800"/>
            <a:ext cx="8229600" cy="3810000"/>
          </a:xfrm>
          <a:prstGeom prst="rect">
            <a:avLst/>
          </a:prstGeom>
          <a:solidFill>
            <a:schemeClr val="accent6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1143000"/>
          </a:xfrm>
        </p:spPr>
        <p:txBody>
          <a:bodyPr>
            <a:normAutofit/>
          </a:bodyPr>
          <a:lstStyle/>
          <a:p>
            <a:pPr algn="r"/>
            <a:r>
              <a:rPr lang="zh-CN" altLang="en-US" sz="2800" b="1" dirty="0" smtClean="0">
                <a:solidFill>
                  <a:schemeClr val="accent6">
                    <a:lumMod val="75000"/>
                  </a:schemeClr>
                </a:solidFill>
              </a:rPr>
              <a:t>自殺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4114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zh-CN" altLang="en-US" sz="2800" b="1" dirty="0" smtClean="0">
                <a:solidFill>
                  <a:schemeClr val="bg1"/>
                </a:solidFill>
              </a:rPr>
              <a:t>瑪</a:t>
            </a:r>
            <a:r>
              <a:rPr lang="en-US" altLang="zh-CN" sz="2800" b="1" dirty="0" smtClean="0">
                <a:solidFill>
                  <a:schemeClr val="bg1"/>
                </a:solidFill>
              </a:rPr>
              <a:t>27:3-5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，</a:t>
            </a:r>
            <a:r>
              <a:rPr lang="en-US" altLang="zh-CN" sz="2800" b="1" dirty="0" smtClean="0">
                <a:solidFill>
                  <a:schemeClr val="bg1"/>
                </a:solidFill>
              </a:rPr>
              <a:t>9-10</a:t>
            </a:r>
          </a:p>
          <a:p>
            <a:pPr>
              <a:buNone/>
            </a:pPr>
            <a:r>
              <a:rPr lang="zh-CN" altLang="en-US" sz="2800" b="1" dirty="0" smtClean="0">
                <a:solidFill>
                  <a:schemeClr val="bg1"/>
                </a:solidFill>
              </a:rPr>
              <a:t>猶達斯的結局</a:t>
            </a:r>
            <a:r>
              <a:rPr lang="zh-CN" altLang="en-US" sz="1800" b="1" dirty="0" smtClean="0">
                <a:solidFill>
                  <a:schemeClr val="bg1"/>
                </a:solidFill>
              </a:rPr>
              <a:t>　</a:t>
            </a:r>
            <a:endParaRPr lang="en-US" altLang="zh-CN" sz="18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zh-CN" sz="2200" b="1" dirty="0" smtClean="0">
                <a:solidFill>
                  <a:srgbClr val="FFFF00"/>
                </a:solidFill>
              </a:rPr>
              <a:t>27:3   </a:t>
            </a:r>
            <a:r>
              <a:rPr lang="zh-CN" altLang="en-US" sz="2200" b="1" dirty="0" smtClean="0">
                <a:solidFill>
                  <a:srgbClr val="FFFF00"/>
                </a:solidFill>
              </a:rPr>
              <a:t>這時，那出賣耶穌的</a:t>
            </a:r>
            <a:r>
              <a:rPr lang="zh-CN" altLang="en-US" sz="2200" b="1" dirty="0" smtClean="0">
                <a:solidFill>
                  <a:srgbClr val="FF0000"/>
                </a:solidFill>
              </a:rPr>
              <a:t>猶達斯</a:t>
            </a:r>
            <a:r>
              <a:rPr lang="zh-CN" altLang="en-US" sz="2200" b="1" dirty="0" smtClean="0">
                <a:solidFill>
                  <a:srgbClr val="FFFF00"/>
                </a:solidFill>
              </a:rPr>
              <a:t>見他已被判決，就後悔了，把那三十塊</a:t>
            </a:r>
            <a:r>
              <a:rPr lang="en-US" altLang="zh-CN" sz="2200" b="1" dirty="0" smtClean="0">
                <a:solidFill>
                  <a:srgbClr val="FFFF00"/>
                </a:solidFill>
              </a:rPr>
              <a:t>                        </a:t>
            </a:r>
            <a:endParaRPr lang="en-US" altLang="zh-CN" sz="22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altLang="zh-CN" sz="2200" b="1" dirty="0" smtClean="0">
                <a:solidFill>
                  <a:srgbClr val="FFFF00"/>
                </a:solidFill>
              </a:rPr>
              <a:t>           </a:t>
            </a:r>
            <a:r>
              <a:rPr lang="zh-CN" altLang="en-US" sz="2200" b="1" dirty="0" smtClean="0">
                <a:solidFill>
                  <a:srgbClr val="FFFF00"/>
                </a:solidFill>
              </a:rPr>
              <a:t>銀錢，退還給司祭長和長老</a:t>
            </a:r>
            <a:endParaRPr lang="en-US" altLang="zh-CN" sz="22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altLang="zh-CN" sz="2200" b="1" dirty="0" smtClean="0">
                <a:solidFill>
                  <a:srgbClr val="FFFF00"/>
                </a:solidFill>
              </a:rPr>
              <a:t>27:4   </a:t>
            </a:r>
            <a:r>
              <a:rPr lang="zh-CN" altLang="en-US" sz="2200" b="1" dirty="0" smtClean="0">
                <a:solidFill>
                  <a:srgbClr val="FFFF00"/>
                </a:solidFill>
              </a:rPr>
              <a:t>說：「</a:t>
            </a:r>
            <a:r>
              <a:rPr lang="zh-CN" altLang="en-US" sz="2200" b="1" dirty="0" smtClean="0">
                <a:solidFill>
                  <a:srgbClr val="FF0000"/>
                </a:solidFill>
              </a:rPr>
              <a:t>我</a:t>
            </a:r>
            <a:r>
              <a:rPr lang="zh-CN" altLang="en-US" sz="2200" b="1" dirty="0" smtClean="0">
                <a:solidFill>
                  <a:srgbClr val="FFFF00"/>
                </a:solidFill>
              </a:rPr>
              <a:t>出賣了無辜的血，犯了罪了</a:t>
            </a:r>
            <a:r>
              <a:rPr lang="en-US" altLang="zh-CN" sz="2200" b="1" dirty="0" smtClean="0">
                <a:solidFill>
                  <a:srgbClr val="FFFF00"/>
                </a:solidFill>
              </a:rPr>
              <a:t>!</a:t>
            </a:r>
            <a:r>
              <a:rPr lang="zh-CN" altLang="en-US" sz="2200" b="1" dirty="0" smtClean="0">
                <a:solidFill>
                  <a:srgbClr val="FFFF00"/>
                </a:solidFill>
              </a:rPr>
              <a:t>」他們卻說：「這與我們何  </a:t>
            </a:r>
            <a:endParaRPr lang="en-US" altLang="zh-CN" sz="22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altLang="zh-CN" sz="2200" b="1" dirty="0" smtClean="0">
                <a:solidFill>
                  <a:srgbClr val="FFFF00"/>
                </a:solidFill>
              </a:rPr>
              <a:t>           </a:t>
            </a:r>
            <a:r>
              <a:rPr lang="zh-CN" altLang="en-US" sz="2200" b="1" dirty="0" smtClean="0">
                <a:solidFill>
                  <a:srgbClr val="FFFF00"/>
                </a:solidFill>
              </a:rPr>
              <a:t>幹</a:t>
            </a:r>
            <a:r>
              <a:rPr lang="en-US" altLang="zh-CN" sz="2200" b="1" dirty="0" smtClean="0">
                <a:solidFill>
                  <a:srgbClr val="FFFF00"/>
                </a:solidFill>
              </a:rPr>
              <a:t>? </a:t>
            </a:r>
            <a:r>
              <a:rPr lang="zh-CN" altLang="en-US" sz="2200" b="1" dirty="0" smtClean="0">
                <a:solidFill>
                  <a:srgbClr val="FFFF00"/>
                </a:solidFill>
              </a:rPr>
              <a:t>是</a:t>
            </a:r>
            <a:r>
              <a:rPr lang="zh-CN" altLang="en-US" sz="2200" b="1" dirty="0" smtClean="0">
                <a:solidFill>
                  <a:srgbClr val="FF0000"/>
                </a:solidFill>
              </a:rPr>
              <a:t>你</a:t>
            </a:r>
            <a:r>
              <a:rPr lang="zh-CN" altLang="en-US" sz="2200" b="1" dirty="0" smtClean="0">
                <a:solidFill>
                  <a:srgbClr val="FFFF00"/>
                </a:solidFill>
              </a:rPr>
              <a:t>自己的事</a:t>
            </a:r>
            <a:r>
              <a:rPr lang="en-US" altLang="zh-CN" sz="2200" b="1" dirty="0" smtClean="0">
                <a:solidFill>
                  <a:srgbClr val="FFFF00"/>
                </a:solidFill>
              </a:rPr>
              <a:t>!</a:t>
            </a:r>
            <a:r>
              <a:rPr lang="zh-CN" altLang="en-US" sz="2200" b="1" dirty="0" smtClean="0">
                <a:solidFill>
                  <a:srgbClr val="FFFF00"/>
                </a:solidFill>
              </a:rPr>
              <a:t>」</a:t>
            </a:r>
            <a:endParaRPr lang="en-US" altLang="zh-CN" sz="22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altLang="zh-CN" sz="2200" b="1" dirty="0" smtClean="0">
                <a:solidFill>
                  <a:srgbClr val="FFFF00"/>
                </a:solidFill>
              </a:rPr>
              <a:t>27:5   </a:t>
            </a:r>
            <a:r>
              <a:rPr lang="zh-CN" altLang="en-US" sz="2200" b="1" dirty="0" smtClean="0">
                <a:solidFill>
                  <a:srgbClr val="FFFF00"/>
                </a:solidFill>
              </a:rPr>
              <a:t>於是</a:t>
            </a:r>
            <a:r>
              <a:rPr lang="zh-CN" altLang="en-US" sz="2200" b="1" dirty="0" smtClean="0">
                <a:solidFill>
                  <a:srgbClr val="FF0000"/>
                </a:solidFill>
              </a:rPr>
              <a:t>他</a:t>
            </a:r>
            <a:r>
              <a:rPr lang="zh-CN" altLang="en-US" sz="2200" b="1" dirty="0" smtClean="0">
                <a:solidFill>
                  <a:srgbClr val="FFFF00"/>
                </a:solidFill>
              </a:rPr>
              <a:t>把那些銀錢扔在聖所裡，就退出來，</a:t>
            </a:r>
            <a:r>
              <a:rPr lang="zh-CN" altLang="en-US" sz="2200" b="1" dirty="0" smtClean="0">
                <a:solidFill>
                  <a:srgbClr val="FF0000"/>
                </a:solidFill>
              </a:rPr>
              <a:t>上</a:t>
            </a:r>
            <a:r>
              <a:rPr lang="zh-CN" altLang="en-US" sz="2200" b="1" dirty="0" smtClean="0">
                <a:solidFill>
                  <a:srgbClr val="FF0000"/>
                </a:solidFill>
              </a:rPr>
              <a:t>吊死了。</a:t>
            </a:r>
            <a:endParaRPr lang="en-US" altLang="zh-CN" sz="22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zh-CN" sz="2200" b="1" dirty="0" smtClean="0">
                <a:solidFill>
                  <a:srgbClr val="FFFF00"/>
                </a:solidFill>
              </a:rPr>
              <a:t>27:9   </a:t>
            </a:r>
            <a:r>
              <a:rPr lang="zh-CN" altLang="en-US" sz="2200" b="1" dirty="0" smtClean="0">
                <a:solidFill>
                  <a:srgbClr val="FFFF00"/>
                </a:solidFill>
              </a:rPr>
              <a:t>這就應驗了耶肋米亞先知所說的話：</a:t>
            </a:r>
            <a:r>
              <a:rPr lang="en-US" altLang="zh-CN" sz="2200" b="1" dirty="0" smtClean="0">
                <a:solidFill>
                  <a:srgbClr val="FFFF00"/>
                </a:solidFill>
              </a:rPr>
              <a:t>『</a:t>
            </a:r>
            <a:r>
              <a:rPr lang="zh-CN" altLang="en-US" sz="2200" b="1" dirty="0" smtClean="0">
                <a:solidFill>
                  <a:srgbClr val="FFFF00"/>
                </a:solidFill>
              </a:rPr>
              <a:t>他們拿了三十塊銀錢，即以</a:t>
            </a:r>
            <a:endParaRPr lang="en-US" altLang="zh-CN" sz="22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altLang="zh-CN" sz="2200" b="1" dirty="0" smtClean="0">
                <a:solidFill>
                  <a:srgbClr val="FFFF00"/>
                </a:solidFill>
              </a:rPr>
              <a:t>           </a:t>
            </a:r>
            <a:r>
              <a:rPr lang="zh-CN" altLang="en-US" sz="2200" b="1" dirty="0" smtClean="0">
                <a:solidFill>
                  <a:srgbClr val="FFFF00"/>
                </a:solidFill>
              </a:rPr>
              <a:t>色列子民為被賣的人所估定的價錢，</a:t>
            </a:r>
            <a:endParaRPr lang="en-US" altLang="zh-CN" sz="22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altLang="zh-CN" sz="2200" b="1" dirty="0" smtClean="0">
                <a:solidFill>
                  <a:srgbClr val="FFFF00"/>
                </a:solidFill>
              </a:rPr>
              <a:t>27:10 </a:t>
            </a:r>
            <a:r>
              <a:rPr lang="zh-CN" altLang="en-US" sz="2200" b="1" dirty="0" smtClean="0">
                <a:solidFill>
                  <a:srgbClr val="FFFF00"/>
                </a:solidFill>
              </a:rPr>
              <a:t>用這錢買了陶工的那塊田，如上主所吩咐我的。</a:t>
            </a:r>
            <a:r>
              <a:rPr lang="en-US" altLang="zh-CN" sz="2200" b="1" dirty="0" smtClean="0">
                <a:solidFill>
                  <a:srgbClr val="FFFF00"/>
                </a:solidFill>
              </a:rPr>
              <a:t>』</a:t>
            </a:r>
            <a:r>
              <a:rPr lang="zh-CN" altLang="en-US" sz="1800" b="1" dirty="0" smtClean="0">
                <a:solidFill>
                  <a:srgbClr val="FFFF00"/>
                </a:solidFill>
              </a:rPr>
              <a:t/>
            </a:r>
            <a:br>
              <a:rPr lang="zh-CN" altLang="en-US" sz="1800" b="1" dirty="0" smtClean="0">
                <a:solidFill>
                  <a:srgbClr val="FFFF00"/>
                </a:solidFill>
              </a:rPr>
            </a:br>
            <a:endParaRPr lang="en-US" sz="1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609600"/>
            <a:ext cx="5029200" cy="5943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CN" sz="2800" b="1" dirty="0" smtClean="0">
                <a:solidFill>
                  <a:srgbClr val="FFC000"/>
                </a:solidFill>
              </a:rPr>
              <a:t>《</a:t>
            </a:r>
            <a:r>
              <a:rPr lang="zh-CN" altLang="en-US" sz="2800" b="1" dirty="0" smtClean="0">
                <a:solidFill>
                  <a:srgbClr val="FFC000"/>
                </a:solidFill>
              </a:rPr>
              <a:t>太虛大師全集</a:t>
            </a:r>
            <a:r>
              <a:rPr lang="en-US" altLang="zh-CN" sz="2800" b="1" dirty="0" smtClean="0">
                <a:solidFill>
                  <a:srgbClr val="FFC000"/>
                </a:solidFill>
              </a:rPr>
              <a:t>》</a:t>
            </a:r>
            <a:r>
              <a:rPr lang="en-US" altLang="zh-CN" sz="2800" b="1" dirty="0" smtClean="0">
                <a:solidFill>
                  <a:srgbClr val="FFC000"/>
                </a:solidFill>
              </a:rPr>
              <a:t/>
            </a:r>
            <a:br>
              <a:rPr lang="en-US" altLang="zh-CN" sz="2800" b="1" dirty="0" smtClean="0">
                <a:solidFill>
                  <a:srgbClr val="FFC000"/>
                </a:solidFill>
              </a:rPr>
            </a:br>
            <a:r>
              <a:rPr lang="en-US" altLang="zh-CN" sz="2800" b="1" dirty="0" smtClean="0">
                <a:solidFill>
                  <a:srgbClr val="FFC000"/>
                </a:solidFill>
              </a:rPr>
              <a:t>04</a:t>
            </a:r>
            <a:r>
              <a:rPr lang="zh-CN" altLang="en-US" sz="2800" b="1" dirty="0" smtClean="0">
                <a:solidFill>
                  <a:srgbClr val="FFC000"/>
                </a:solidFill>
              </a:rPr>
              <a:t>卷 法藏 </a:t>
            </a:r>
            <a:r>
              <a:rPr lang="en-US" altLang="zh-CN" sz="2800" b="1" dirty="0" smtClean="0">
                <a:solidFill>
                  <a:srgbClr val="FFC000"/>
                </a:solidFill>
              </a:rPr>
              <a:t/>
            </a:r>
            <a:br>
              <a:rPr lang="en-US" altLang="zh-CN" sz="2800" b="1" dirty="0" smtClean="0">
                <a:solidFill>
                  <a:srgbClr val="FFC000"/>
                </a:solidFill>
              </a:rPr>
            </a:br>
            <a:r>
              <a:rPr lang="zh-CN" altLang="en-US" sz="2800" b="1" dirty="0" smtClean="0">
                <a:solidFill>
                  <a:srgbClr val="FFC000"/>
                </a:solidFill>
              </a:rPr>
              <a:t>大乘通學（一）</a:t>
            </a:r>
            <a:endParaRPr lang="en-US" sz="28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944562"/>
          </a:xfrm>
        </p:spPr>
        <p:txBody>
          <a:bodyPr>
            <a:normAutofit/>
          </a:bodyPr>
          <a:lstStyle/>
          <a:p>
            <a:pPr algn="r"/>
            <a:r>
              <a:rPr lang="zh-CN" altLang="en-US" sz="2400" b="1" dirty="0" smtClean="0">
                <a:solidFill>
                  <a:srgbClr val="FF6600"/>
                </a:solidFill>
              </a:rPr>
              <a:t>結論</a:t>
            </a:r>
            <a:endParaRPr lang="en-US" sz="2400" b="1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2000" b="1" dirty="0" smtClean="0">
                <a:solidFill>
                  <a:srgbClr val="FF6600"/>
                </a:solidFill>
              </a:rPr>
              <a:t>菩提心，按照佛家理念，是慈悲的因，慈悲是菩提的實踐，就是普渡眾</a:t>
            </a:r>
            <a:endParaRPr lang="en-US" altLang="zh-CN" sz="2000" b="1" dirty="0" smtClean="0">
              <a:solidFill>
                <a:srgbClr val="FF6600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rgbClr val="FF6600"/>
                </a:solidFill>
              </a:rPr>
              <a:t>生，在實踐菩提的過程，方便就是最適當的方法，把慈悲表達于眾生當</a:t>
            </a:r>
            <a:endParaRPr lang="en-US" altLang="zh-CN" sz="2000" b="1" dirty="0" smtClean="0">
              <a:solidFill>
                <a:srgbClr val="FF6600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rgbClr val="FF6600"/>
                </a:solidFill>
              </a:rPr>
              <a:t>中，以圓果德。菩提心的意思是覺悟智慧之因，求得萬事實體與真相而</a:t>
            </a:r>
            <a:endParaRPr lang="en-US" altLang="zh-CN" sz="2000" b="1" dirty="0" smtClean="0">
              <a:solidFill>
                <a:srgbClr val="FF6600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rgbClr val="FF6600"/>
                </a:solidFill>
              </a:rPr>
              <a:t>獲得超脫。</a:t>
            </a:r>
            <a:endParaRPr lang="en-US" altLang="zh-CN" sz="2000" b="1" dirty="0" smtClean="0">
              <a:solidFill>
                <a:srgbClr val="FF6600"/>
              </a:solidFill>
            </a:endParaRPr>
          </a:p>
          <a:p>
            <a:pPr>
              <a:buNone/>
            </a:pPr>
            <a:endParaRPr lang="en-US" altLang="zh-CN" sz="2000" b="1" dirty="0" smtClean="0"/>
          </a:p>
          <a:p>
            <a:pPr>
              <a:buNone/>
            </a:pPr>
            <a:endParaRPr lang="zh-CN" altLang="en-US" sz="2000" b="1" dirty="0" smtClean="0"/>
          </a:p>
          <a:p>
            <a:pPr>
              <a:buNone/>
            </a:pP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2000" b="1" dirty="0" smtClean="0">
                <a:solidFill>
                  <a:srgbClr val="FFC000"/>
                </a:solidFill>
              </a:rPr>
              <a:t>慈悲：慈愛眾生稱為慈，拔除其苦稱為悲。佛的慈悲是以眾生之苦為己</a:t>
            </a:r>
            <a:endParaRPr lang="en-US" altLang="zh-CN" sz="2000" b="1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rgbClr val="FFC000"/>
                </a:solidFill>
              </a:rPr>
              <a:t>苦，稱無緣大慈，同體大悲。簡言之，佛家以慈悲發菩提心，才能活出</a:t>
            </a:r>
            <a:endParaRPr lang="en-US" altLang="zh-CN" sz="2000" b="1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rgbClr val="FFC000"/>
                </a:solidFill>
              </a:rPr>
              <a:t>真相，度己度人，六根（</a:t>
            </a:r>
            <a:r>
              <a:rPr lang="zh-CN" altLang="en-US" sz="2000" dirty="0" smtClean="0"/>
              <a:t> </a:t>
            </a:r>
            <a:r>
              <a:rPr lang="zh-CN" altLang="en-US" sz="2000" b="1" dirty="0" smtClean="0">
                <a:solidFill>
                  <a:srgbClr val="FFC000"/>
                </a:solidFill>
              </a:rPr>
              <a:t>眼、耳、鼻、舌、身、意</a:t>
            </a:r>
            <a:r>
              <a:rPr lang="zh-CN" altLang="en-US" sz="2000" dirty="0" smtClean="0"/>
              <a:t> </a:t>
            </a:r>
            <a:r>
              <a:rPr lang="zh-CN" altLang="en-US" sz="2000" b="1" dirty="0" smtClean="0">
                <a:solidFill>
                  <a:srgbClr val="FFC000"/>
                </a:solidFill>
              </a:rPr>
              <a:t>）清淨，而得無上菩</a:t>
            </a:r>
            <a:endParaRPr lang="en-US" altLang="zh-CN" sz="2000" b="1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rgbClr val="FFC000"/>
                </a:solidFill>
              </a:rPr>
              <a:t>提，到達般若波羅蜜的境界。</a:t>
            </a:r>
            <a:endParaRPr lang="en-US" altLang="zh-CN" sz="2000" b="1" dirty="0" smtClean="0">
              <a:solidFill>
                <a:srgbClr val="FFC000"/>
              </a:solidFill>
            </a:endParaRPr>
          </a:p>
          <a:p>
            <a:pPr>
              <a:buNone/>
            </a:pP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2000" b="1" dirty="0" smtClean="0">
                <a:solidFill>
                  <a:srgbClr val="FFFF99"/>
                </a:solidFill>
              </a:rPr>
              <a:t>方便就是用最適當方法表達慈悲。慈悲、菩提、方便來自本性，可是眾</a:t>
            </a:r>
            <a:endParaRPr lang="en-US" altLang="zh-CN" sz="2000" b="1" dirty="0" smtClean="0">
              <a:solidFill>
                <a:srgbClr val="FFFF99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rgbClr val="FFFF99"/>
                </a:solidFill>
              </a:rPr>
              <a:t>生缺乏自知，繼而捨本逐末，比方說，虛榮享受、虛假快樂以及虛幻名</a:t>
            </a:r>
            <a:endParaRPr lang="en-US" altLang="zh-CN" sz="2000" b="1" dirty="0" smtClean="0">
              <a:solidFill>
                <a:srgbClr val="FFFF99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rgbClr val="FFFF99"/>
                </a:solidFill>
              </a:rPr>
              <a:t>利，這都是奧思定在懺悔錄裡面強調的假相，人卻往往視之為真相去盲</a:t>
            </a:r>
            <a:endParaRPr lang="en-US" altLang="zh-CN" sz="2000" b="1" dirty="0" smtClean="0">
              <a:solidFill>
                <a:srgbClr val="FFFF99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rgbClr val="FFFF99"/>
                </a:solidFill>
              </a:rPr>
              <a:t>目追求。慈悲心如果被扭曲，就變成自私自利，要回復正常，必須重拾</a:t>
            </a:r>
            <a:endParaRPr lang="en-US" altLang="zh-CN" sz="2000" b="1" dirty="0" smtClean="0">
              <a:solidFill>
                <a:srgbClr val="FFFF99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rgbClr val="FFFF99"/>
                </a:solidFill>
              </a:rPr>
              <a:t>大慈大悲，就是懺悔更新。</a:t>
            </a:r>
            <a:endParaRPr lang="en-US" altLang="zh-CN" sz="2000" b="1" dirty="0" smtClean="0">
              <a:solidFill>
                <a:srgbClr val="FFFF99"/>
              </a:solidFill>
            </a:endParaRPr>
          </a:p>
          <a:p>
            <a:pPr>
              <a:buNone/>
            </a:pPr>
            <a:endParaRPr lang="en-US" sz="2000" b="1" dirty="0" smtClean="0">
              <a:solidFill>
                <a:srgbClr val="FFC000"/>
              </a:solidFill>
            </a:endParaRPr>
          </a:p>
          <a:p>
            <a:pPr>
              <a:buNone/>
            </a:pPr>
            <a:endParaRPr lang="en-US" altLang="zh-TW" sz="2000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810000"/>
            <a:ext cx="8229600" cy="2667000"/>
          </a:xfrm>
          <a:prstGeom prst="rect">
            <a:avLst/>
          </a:prstGeom>
          <a:solidFill>
            <a:schemeClr val="tx2">
              <a:lumMod val="50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0"/>
            <a:ext cx="8229600" cy="2743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2000" b="1" dirty="0" smtClean="0">
                <a:solidFill>
                  <a:schemeClr val="bg1"/>
                </a:solidFill>
              </a:rPr>
              <a:t>若是輕易給予方便而達不到目的，不能稱為方便，反之淪為隨便。譬如</a:t>
            </a:r>
            <a:endParaRPr lang="en-US" altLang="zh-CN" sz="2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chemeClr val="bg1"/>
                </a:solidFill>
              </a:rPr>
              <a:t>傳揚福音時，給予諸多利益來做“方便”，這利益無論是物質或榮譽，</a:t>
            </a:r>
            <a:endParaRPr lang="en-US" altLang="zh-CN" sz="2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chemeClr val="bg1"/>
                </a:solidFill>
              </a:rPr>
              <a:t>或甚至於“精神”層面，都是“利”，是假相。</a:t>
            </a:r>
            <a:endParaRPr lang="en-US" altLang="zh-CN" sz="2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chemeClr val="bg1"/>
                </a:solidFill>
              </a:rPr>
              <a:t>如果不願捨棄世間一切欲望假相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- 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名、色、財、食、睡，而戴上虛假的</a:t>
            </a:r>
            <a:endParaRPr lang="en-US" altLang="zh-CN" sz="2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chemeClr val="bg1"/>
                </a:solidFill>
              </a:rPr>
              <a:t>宗教面具而圖取更多利益，就是隨便。</a:t>
            </a:r>
            <a:endParaRPr lang="en-US" altLang="zh-CN" sz="2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chemeClr val="bg1"/>
                </a:solidFill>
              </a:rPr>
              <a:t>假如信徒沒有明心誠意，缺乏定力智慧，硬要做教會領導，卻明以“基</a:t>
            </a:r>
            <a:endParaRPr lang="en-US" altLang="zh-CN" sz="2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chemeClr val="bg1"/>
                </a:solidFill>
              </a:rPr>
              <a:t>督”面具來暗做魔鬼勾當，就淪為“慈悲多禍害，方便出下流”的地步。</a:t>
            </a:r>
            <a:endParaRPr lang="en-US" altLang="zh-CN" sz="20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95800"/>
            <a:ext cx="8229600" cy="2057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zh-CN" altLang="en-US" sz="2000" b="1" dirty="0" smtClean="0"/>
              <a:t>放不下、想不開、看不透</a:t>
            </a:r>
            <a:endParaRPr lang="en-US" altLang="zh-CN" sz="2000" b="1" dirty="0" smtClean="0"/>
          </a:p>
          <a:p>
            <a:pPr algn="ctr">
              <a:buNone/>
            </a:pPr>
            <a:r>
              <a:rPr lang="zh-CN" altLang="en-US" sz="2000" b="1" dirty="0" smtClean="0">
                <a:solidFill>
                  <a:schemeClr val="bg1">
                    <a:lumMod val="85000"/>
                  </a:schemeClr>
                </a:solidFill>
              </a:rPr>
              <a:t>人因所愛的人或物去世或離開</a:t>
            </a:r>
            <a:endParaRPr lang="en-US" altLang="zh-CN" sz="20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ctr">
              <a:buNone/>
            </a:pPr>
            <a:r>
              <a:rPr lang="zh-CN" altLang="en-US" sz="2000" b="1" dirty="0" smtClean="0">
                <a:solidFill>
                  <a:schemeClr val="bg1">
                    <a:lumMod val="95000"/>
                  </a:schemeClr>
                </a:solidFill>
              </a:rPr>
              <a:t>而不想活或發憂鬱</a:t>
            </a:r>
            <a:endParaRPr lang="en-US" altLang="zh-CN" sz="20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>
              <a:buNone/>
            </a:pPr>
            <a:r>
              <a:rPr lang="en-US" altLang="zh-CN" sz="2000" b="1" dirty="0" smtClean="0">
                <a:solidFill>
                  <a:schemeClr val="bg1"/>
                </a:solidFill>
              </a:rPr>
              <a:t> 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因為還是活在過去、否定現在、斷絕將來</a:t>
            </a:r>
            <a:endParaRPr lang="en-US" altLang="zh-CN" sz="2000" b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zh-CN" altLang="en-US" sz="2000" b="1" dirty="0" smtClean="0"/>
              <a:t>這就是猶達斯出賣耶穌的過程與下場</a:t>
            </a:r>
            <a:endParaRPr lang="en-US" sz="2000" b="1" dirty="0" smtClean="0"/>
          </a:p>
          <a:p>
            <a:pPr>
              <a:buNone/>
            </a:pP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800" b="1" dirty="0" smtClean="0">
                <a:solidFill>
                  <a:srgbClr val="FFFF00"/>
                </a:solidFill>
              </a:rPr>
              <a:t>猶達斯的心魔 </a:t>
            </a:r>
            <a:r>
              <a:rPr lang="en-US" altLang="zh-CN" sz="2800" b="1" dirty="0" smtClean="0">
                <a:solidFill>
                  <a:srgbClr val="FFFF00"/>
                </a:solidFill>
              </a:rPr>
              <a:t>– </a:t>
            </a:r>
            <a:r>
              <a:rPr lang="zh-CN" altLang="en-US" sz="2800" b="1" dirty="0" smtClean="0">
                <a:solidFill>
                  <a:srgbClr val="FFFF00"/>
                </a:solidFill>
              </a:rPr>
              <a:t>出賣耶穌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8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2000" b="1" dirty="0" smtClean="0">
                <a:solidFill>
                  <a:srgbClr val="FFC000"/>
                </a:solidFill>
              </a:rPr>
              <a:t>猶達斯當初可能懷有好心跟隨耶穌，可能也曾經清心誠意建立團體，包</a:t>
            </a:r>
            <a:endParaRPr lang="en-US" altLang="zh-CN" sz="2000" b="1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rgbClr val="FFC000"/>
                </a:solidFill>
              </a:rPr>
              <a:t>括擔任財政，掌管錢囊，負責團體的起居飲食。</a:t>
            </a:r>
            <a:endParaRPr lang="en-US" altLang="zh-CN" sz="2000" b="1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rgbClr val="FFC000"/>
                </a:solidFill>
              </a:rPr>
              <a:t>可惜，正如佛家所說，道行未深，容易想歪念、走錯路，受不了誘惑，</a:t>
            </a:r>
            <a:endParaRPr lang="en-US" altLang="zh-CN" sz="2000" b="1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rgbClr val="FFC000"/>
                </a:solidFill>
              </a:rPr>
              <a:t>成為團體的賊，偷取公款而自肥。但是，外表則道貌岸然，在瑪利亞瑪</a:t>
            </a:r>
            <a:endParaRPr lang="en-US" altLang="zh-CN" sz="2000" b="1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rgbClr val="FFC000"/>
                </a:solidFill>
              </a:rPr>
              <a:t>達肋納用名貴香液傅抹耶穌雙腳的時候，虛假的發起慈悲心腸，批評她</a:t>
            </a:r>
            <a:endParaRPr lang="en-US" altLang="zh-CN" sz="2000" b="1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rgbClr val="FFC000"/>
                </a:solidFill>
              </a:rPr>
              <a:t>浪費金錢，不如把這三百塊銀錢捐給窮人。</a:t>
            </a:r>
            <a:endParaRPr lang="en-US" altLang="zh-CN" sz="2000" b="1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rgbClr val="FFC000"/>
                </a:solidFill>
              </a:rPr>
              <a:t>如果權力使人腐化，名利使人墮落，那麼，猶達斯真的屬於“慈悲多禍</a:t>
            </a:r>
            <a:endParaRPr lang="en-US" altLang="zh-CN" sz="2000" b="1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rgbClr val="FFC000"/>
                </a:solidFill>
              </a:rPr>
              <a:t>害，方便出下流”。</a:t>
            </a:r>
            <a:endParaRPr lang="en-US" sz="20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0"/>
            <a:ext cx="8229600" cy="1524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2000" b="1" dirty="0" smtClean="0">
                <a:solidFill>
                  <a:schemeClr val="bg1">
                    <a:lumMod val="85000"/>
                  </a:schemeClr>
                </a:solidFill>
              </a:rPr>
              <a:t>三百塊銀錢要不得，就要政治領導給的三十塊，師傅，為他來說，已經</a:t>
            </a:r>
            <a:endParaRPr lang="en-US" altLang="zh-CN" sz="20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chemeClr val="bg1">
                    <a:lumMod val="85000"/>
                  </a:schemeClr>
                </a:solidFill>
              </a:rPr>
              <a:t>成為出賣的對象，不再是跟隨的老師。他還是保持虛假，用口親禮掩飾</a:t>
            </a:r>
            <a:endParaRPr lang="en-US" altLang="zh-CN" sz="20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chemeClr val="bg1">
                    <a:lumMod val="85000"/>
                  </a:schemeClr>
                </a:solidFill>
              </a:rPr>
              <a:t>自己的惡行，讓別人看他尊師重道。</a:t>
            </a:r>
            <a:endParaRPr lang="en-US" sz="2000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2000" b="1" dirty="0" smtClean="0">
                <a:solidFill>
                  <a:srgbClr val="00B0F0"/>
                </a:solidFill>
              </a:rPr>
              <a:t>最後晚餐時，當耶穌明明說他就是出賣者，猶達斯還是虛假到底，沒有</a:t>
            </a:r>
            <a:endParaRPr lang="en-US" altLang="zh-CN" sz="2000" b="1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rgbClr val="00B0F0"/>
                </a:solidFill>
              </a:rPr>
              <a:t>承認而回頭改過。不過，耶穌還是愛他，寬恕他，替他洗腳，還把一塊</a:t>
            </a:r>
            <a:endParaRPr lang="en-US" altLang="zh-CN" sz="2000" b="1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rgbClr val="00B0F0"/>
                </a:solidFill>
              </a:rPr>
              <a:t>餅遞給他，可是面對師傅的愛，他寧願選擇黑暗，就是罪惡與死亡。他</a:t>
            </a:r>
            <a:endParaRPr lang="en-US" altLang="zh-CN" sz="2000" b="1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rgbClr val="00B0F0"/>
                </a:solidFill>
              </a:rPr>
              <a:t>的心魔戰勝自己的理性與感性，理性分明知道師傅是天主子救世主，感</a:t>
            </a:r>
            <a:endParaRPr lang="en-US" altLang="zh-CN" sz="2000" b="1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rgbClr val="00B0F0"/>
                </a:solidFill>
              </a:rPr>
              <a:t>性深深體會到師傅對自己的寬恕與愛，可惜，最後還是棄明投暗，離開</a:t>
            </a:r>
            <a:endParaRPr lang="en-US" altLang="zh-CN" sz="2000" b="1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rgbClr val="00B0F0"/>
                </a:solidFill>
              </a:rPr>
              <a:t>天主，自投魔懷。</a:t>
            </a:r>
            <a:endParaRPr lang="en-US" altLang="zh-CN" sz="2000" b="1" dirty="0" smtClean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2000" b="1" dirty="0" smtClean="0">
                <a:solidFill>
                  <a:schemeClr val="bg1"/>
                </a:solidFill>
              </a:rPr>
              <a:t>耶穌讓猶達斯出賣他，不是“揭露”他的“不夠全知”，而是啟示他愛</a:t>
            </a:r>
            <a:endParaRPr lang="en-US" altLang="zh-CN" sz="2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chemeClr val="bg1"/>
                </a:solidFill>
              </a:rPr>
              <a:t>與寬恕的偉大。如果耶穌懲罰他，猶達斯也許會心安理得，可是，現在</a:t>
            </a:r>
            <a:endParaRPr lang="en-US" altLang="zh-CN" sz="2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chemeClr val="bg1"/>
                </a:solidFill>
              </a:rPr>
              <a:t>耶穌反而寬恕他，他的良心更形難受，就是因為他面對耶穌這塊明鏡，</a:t>
            </a:r>
            <a:endParaRPr lang="en-US" altLang="zh-CN" sz="2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chemeClr val="bg1"/>
                </a:solidFill>
              </a:rPr>
              <a:t>反照自己的罪惡，而又無法寬恕自己，於是，他上吊去。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5000" b="-5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5105400"/>
            <a:ext cx="8229600" cy="914400"/>
          </a:xfrm>
          <a:prstGeom prst="rect">
            <a:avLst/>
          </a:prstGeom>
          <a:solidFill>
            <a:schemeClr val="tx1">
              <a:lumMod val="85000"/>
              <a:lumOff val="15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05400"/>
            <a:ext cx="8229600" cy="114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2000" b="1" dirty="0" smtClean="0">
                <a:solidFill>
                  <a:schemeClr val="bg1"/>
                </a:solidFill>
              </a:rPr>
              <a:t>太虛法師（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1889-1947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），中國近代新佛教界領袖，十六歲出家，十八歲</a:t>
            </a:r>
            <a:endParaRPr lang="en-US" altLang="zh-CN" sz="2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chemeClr val="bg1"/>
                </a:solidFill>
              </a:rPr>
              <a:t>受具足戒于寧波天童寺寄禪和尚，法名唯心。</a:t>
            </a:r>
            <a:endParaRPr lang="en-US" altLang="zh-CN" sz="20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600200"/>
            <a:ext cx="8229600" cy="2286000"/>
          </a:xfrm>
          <a:prstGeom prst="rect">
            <a:avLst/>
          </a:prstGeom>
          <a:solidFill>
            <a:schemeClr val="accent4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CN" altLang="en-US" sz="2000" b="1" dirty="0" smtClean="0">
                <a:solidFill>
                  <a:schemeClr val="bg1"/>
                </a:solidFill>
              </a:rPr>
              <a:t>當良心發現自己的醜陋與黑暗，耶穌還是以無條件的愛去寬恕自己，人，</a:t>
            </a:r>
            <a:endParaRPr lang="en-US" altLang="zh-CN" sz="2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chemeClr val="bg1"/>
                </a:solidFill>
              </a:rPr>
              <a:t>在這光明普照的時候，黑暗就更形黑暗。可是，猶達斯沒有面對天主的</a:t>
            </a:r>
            <a:endParaRPr lang="en-US" altLang="zh-CN" sz="2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chemeClr val="bg1"/>
                </a:solidFill>
              </a:rPr>
              <a:t>光明，懺悔自己的罪惡，反而上吊自殺，逃避天主、逃避世界、逃避弟</a:t>
            </a:r>
            <a:endParaRPr lang="en-US" altLang="zh-CN" sz="2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chemeClr val="bg1"/>
                </a:solidFill>
              </a:rPr>
              <a:t>兄、逃避良心、逃避自己。</a:t>
            </a:r>
            <a:endParaRPr lang="en-US" altLang="zh-CN" sz="2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chemeClr val="bg1"/>
                </a:solidFill>
              </a:rPr>
              <a:t>他當初的慈悲心方便法，淪為自投死路的羅網。</a:t>
            </a:r>
            <a:endParaRPr lang="en-US" altLang="zh-CN" sz="2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chemeClr val="bg1"/>
                </a:solidFill>
              </a:rPr>
              <a:t>當人出賣別人時，出賣的，不是別人，其實是自己的人生。。。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8000" t="-12000" r="-1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886200"/>
            <a:ext cx="8229600" cy="2362200"/>
          </a:xfrm>
          <a:prstGeom prst="rect">
            <a:avLst/>
          </a:prstGeom>
          <a:solidFill>
            <a:schemeClr val="bg2">
              <a:lumMod val="2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943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2000" b="1" dirty="0" smtClean="0">
                <a:solidFill>
                  <a:schemeClr val="bg2">
                    <a:lumMod val="75000"/>
                  </a:schemeClr>
                </a:solidFill>
              </a:rPr>
              <a:t>一般信佛的人常說：不捨不得、小舍小得、大舍大得。</a:t>
            </a:r>
            <a:endParaRPr lang="en-US" altLang="zh-CN" sz="20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chemeClr val="bg2">
                    <a:lumMod val="75000"/>
                  </a:schemeClr>
                </a:solidFill>
              </a:rPr>
              <a:t>“舍”是“得”的一種投資？</a:t>
            </a:r>
            <a:endParaRPr lang="en-US" altLang="zh-CN" sz="20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chemeClr val="bg2">
                    <a:lumMod val="75000"/>
                  </a:schemeClr>
                </a:solidFill>
              </a:rPr>
              <a:t>如果“舍”只是為了達到“得”的手段，那麼，是否真正的“舍”？</a:t>
            </a:r>
            <a:endParaRPr lang="en-US" altLang="zh-CN" sz="20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buNone/>
            </a:pPr>
            <a:endParaRPr lang="en-US" altLang="zh-CN" sz="2000" b="1" dirty="0" smtClean="0"/>
          </a:p>
          <a:p>
            <a:pPr>
              <a:buNone/>
            </a:pPr>
            <a:endParaRPr lang="en-US" altLang="zh-CN" sz="2000" b="1" dirty="0" smtClean="0">
              <a:solidFill>
                <a:schemeClr val="bg2">
                  <a:lumMod val="90000"/>
                </a:schemeClr>
              </a:solidFill>
            </a:endParaRPr>
          </a:p>
          <a:p>
            <a:pPr>
              <a:buNone/>
            </a:pPr>
            <a:endParaRPr lang="en-US" altLang="zh-CN" sz="2000" b="1" dirty="0" smtClean="0">
              <a:solidFill>
                <a:schemeClr val="bg2">
                  <a:lumMod val="90000"/>
                </a:schemeClr>
              </a:solidFill>
            </a:endParaRPr>
          </a:p>
          <a:p>
            <a:pPr>
              <a:buNone/>
            </a:pPr>
            <a:endParaRPr lang="en-US" altLang="zh-CN" sz="2000" b="1" dirty="0" smtClean="0">
              <a:solidFill>
                <a:schemeClr val="bg2">
                  <a:lumMod val="90000"/>
                </a:schemeClr>
              </a:solidFill>
            </a:endParaRPr>
          </a:p>
          <a:p>
            <a:pPr>
              <a:buNone/>
            </a:pPr>
            <a:endParaRPr lang="en-US" altLang="zh-CN" sz="2000" b="1" dirty="0" smtClean="0">
              <a:solidFill>
                <a:schemeClr val="bg2">
                  <a:lumMod val="90000"/>
                </a:schemeClr>
              </a:solidFill>
            </a:endParaRPr>
          </a:p>
          <a:p>
            <a:pPr>
              <a:buNone/>
            </a:pPr>
            <a:endParaRPr lang="en-US" altLang="zh-CN" sz="2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chemeClr val="bg1"/>
                </a:solidFill>
              </a:rPr>
              <a:t>當伯多祿給耶穌說。。。</a:t>
            </a:r>
            <a:endParaRPr lang="en-US" altLang="zh-CN" sz="20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zh-CN" sz="2000" b="1" dirty="0" smtClean="0"/>
          </a:p>
          <a:p>
            <a:pPr>
              <a:buNone/>
            </a:pPr>
            <a:r>
              <a:rPr lang="zh-CN" altLang="en-US" sz="2000" b="1" dirty="0" smtClean="0">
                <a:solidFill>
                  <a:schemeClr val="bg1"/>
                </a:solidFill>
              </a:rPr>
              <a:t>瑪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19:27 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那時，伯多祿開口對他說：「看，我們捨棄了一切，跟隨了你；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	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那麼，將來我們可得到什麼呢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?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」</a:t>
            </a:r>
            <a:endParaRPr lang="en-US" altLang="zh-CN" sz="2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chemeClr val="bg1"/>
                </a:solidFill>
              </a:rPr>
              <a:t>谷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10:28 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伯多祿開口對他說：「看，我們捨棄了一切，而跟隨了你。」</a:t>
            </a:r>
            <a:endParaRPr lang="en-US" altLang="zh-CN" sz="2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chemeClr val="bg1"/>
                </a:solidFill>
              </a:rPr>
              <a:t>路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18:28 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伯多祿說：「看，我們捨棄了我們的一切所有，跟隨了你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!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」</a:t>
            </a:r>
            <a:r>
              <a:rPr lang="zh-CN" altLang="en-US" sz="2000" dirty="0" smtClean="0"/>
              <a:t/>
            </a:r>
            <a:br>
              <a:rPr lang="zh-CN" altLang="en-US" sz="2000" dirty="0" smtClean="0"/>
            </a:b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t="-9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429000"/>
            <a:ext cx="8229600" cy="2971800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971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zh-CN" altLang="en-US" sz="2000" b="1" dirty="0" smtClean="0"/>
              <a:t>保祿卻說。。。</a:t>
            </a:r>
            <a:endParaRPr lang="en-US" altLang="zh-CN" sz="2000" b="1" dirty="0" smtClean="0"/>
          </a:p>
          <a:p>
            <a:pPr>
              <a:buNone/>
            </a:pPr>
            <a:endParaRPr lang="en-US" altLang="zh-CN" sz="2000" b="1" dirty="0" smtClean="0"/>
          </a:p>
          <a:p>
            <a:pPr>
              <a:buNone/>
            </a:pPr>
            <a:r>
              <a:rPr lang="zh-CN" altLang="en-US" sz="2000" b="1" dirty="0" smtClean="0"/>
              <a:t>羅</a:t>
            </a:r>
            <a:r>
              <a:rPr lang="en-US" altLang="zh-CN" sz="2000" b="1" dirty="0" smtClean="0"/>
              <a:t>3:24  </a:t>
            </a:r>
            <a:r>
              <a:rPr lang="en-US" altLang="zh-CN" sz="2000" b="1" dirty="0" smtClean="0"/>
              <a:t>	 </a:t>
            </a:r>
            <a:r>
              <a:rPr lang="zh-CN" altLang="en-US" sz="2000" b="1" dirty="0" smtClean="0"/>
              <a:t>所以眾人都因天主白白施給的恩寵，在耶穌基督內蒙救贖，成</a:t>
            </a:r>
            <a:r>
              <a:rPr lang="en-US" altLang="zh-CN" sz="2000" b="1" dirty="0" smtClean="0"/>
              <a:t>	 </a:t>
            </a:r>
            <a:r>
              <a:rPr lang="zh-CN" altLang="en-US" sz="2000" b="1" dirty="0" smtClean="0"/>
              <a:t>為義人。</a:t>
            </a:r>
            <a:br>
              <a:rPr lang="zh-CN" altLang="en-US" sz="2000" b="1" dirty="0" smtClean="0"/>
            </a:br>
            <a:endParaRPr lang="en-US" altLang="zh-CN" sz="2000" b="1" dirty="0" smtClean="0"/>
          </a:p>
          <a:p>
            <a:pPr>
              <a:buNone/>
            </a:pPr>
            <a:r>
              <a:rPr lang="zh-CN" altLang="en-US" sz="2000" b="1" dirty="0" smtClean="0"/>
              <a:t>弗</a:t>
            </a:r>
            <a:r>
              <a:rPr lang="en-US" altLang="zh-CN" sz="2000" b="1" dirty="0" smtClean="0"/>
              <a:t>2:8-10 </a:t>
            </a:r>
            <a:r>
              <a:rPr lang="zh-CN" altLang="en-US" sz="2000" b="1" dirty="0" smtClean="0"/>
              <a:t>因為你們得救是由於恩寵，藉著信德，所以得救並不是出於你</a:t>
            </a:r>
            <a:r>
              <a:rPr lang="en-US" altLang="zh-CN" sz="2000" b="1" dirty="0" smtClean="0"/>
              <a:t>	 </a:t>
            </a:r>
            <a:r>
              <a:rPr lang="zh-CN" altLang="en-US" sz="2000" b="1" dirty="0" smtClean="0"/>
              <a:t>們自己，而是天主的恩惠； 不是出於功行，免得有人自誇。原</a:t>
            </a:r>
            <a:r>
              <a:rPr lang="en-US" altLang="zh-CN" sz="2000" b="1" dirty="0" smtClean="0"/>
              <a:t>	 </a:t>
            </a:r>
            <a:r>
              <a:rPr lang="zh-CN" altLang="en-US" sz="2000" b="1" dirty="0" smtClean="0"/>
              <a:t>來我們是祂的化工，是在基督耶穌內受造的，為行天主所預備</a:t>
            </a:r>
            <a:r>
              <a:rPr lang="en-US" altLang="zh-CN" sz="2000" b="1" dirty="0" smtClean="0"/>
              <a:t>	 </a:t>
            </a:r>
            <a:r>
              <a:rPr lang="zh-CN" altLang="en-US" sz="2000" b="1" dirty="0" smtClean="0"/>
              <a:t>的各種善工，叫我們在這些善工中度日。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2209800"/>
            <a:ext cx="8229600" cy="1981200"/>
          </a:xfrm>
          <a:prstGeom prst="rect">
            <a:avLst/>
          </a:prstGeom>
          <a:solidFill>
            <a:schemeClr val="bg2">
              <a:lumMod val="2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1"/>
            <a:ext cx="8229600" cy="1981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2000" b="1" dirty="0" smtClean="0">
                <a:solidFill>
                  <a:schemeClr val="bg1"/>
                </a:solidFill>
              </a:rPr>
              <a:t>猶達斯投資錯誤，可是，剛開始他還以為投資成功，因為在耶穌團體裡</a:t>
            </a:r>
            <a:endParaRPr lang="en-US" altLang="zh-CN" sz="2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chemeClr val="bg1"/>
                </a:solidFill>
              </a:rPr>
              <a:t>面偷取公款連師傅也“不知道”。他把虛假“跟隨耶穌”作為一輩子的</a:t>
            </a:r>
            <a:endParaRPr lang="en-US" altLang="zh-CN" sz="2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chemeClr val="bg1"/>
                </a:solidFill>
              </a:rPr>
              <a:t>投資，來獲取自己喜歡的金錢，甚至於“永生”。</a:t>
            </a:r>
            <a:endParaRPr lang="en-US" altLang="zh-CN" sz="2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chemeClr val="bg1"/>
                </a:solidFill>
              </a:rPr>
              <a:t>他終於失敗了，且失敗的很慘！</a:t>
            </a:r>
            <a:endParaRPr lang="en-US" altLang="zh-CN" sz="2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chemeClr val="bg1"/>
                </a:solidFill>
              </a:rPr>
              <a:t>因為他不明白以及體會，永生是天主送給我們白白的恩賜。。。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zh-CN" altLang="en-US" sz="2800" b="1" dirty="0" smtClean="0">
                <a:solidFill>
                  <a:srgbClr val="C00000"/>
                </a:solidFill>
              </a:rPr>
              <a:t>依撒意亞先知書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76600"/>
            <a:ext cx="8229600" cy="2849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CN" sz="2000" b="1" dirty="0" smtClean="0">
                <a:solidFill>
                  <a:schemeClr val="bg1"/>
                </a:solidFill>
              </a:rPr>
              <a:t>63:7 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我要依照上主以他的大慈大悲賜與我們的一切，和對以色列家所賜</a:t>
            </a:r>
            <a:endParaRPr lang="en-US" altLang="zh-CN" sz="2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zh-CN" sz="2000" b="1" dirty="0" smtClean="0">
                <a:solidFill>
                  <a:schemeClr val="bg1"/>
                </a:solidFill>
              </a:rPr>
              <a:t>         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的宏福，稱頌上主的慈惠和上主可讚頌的作為。</a:t>
            </a:r>
            <a:endParaRPr lang="en-US" altLang="zh-CN" sz="2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zh-CN" sz="2000" b="1" dirty="0" smtClean="0">
                <a:solidFill>
                  <a:schemeClr val="bg1"/>
                </a:solidFill>
              </a:rPr>
              <a:t>63:8 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祂曾說過：「他們的確是我的百姓，不行虛偽的子民；」因此祂成</a:t>
            </a:r>
            <a:endParaRPr lang="en-US" altLang="zh-CN" sz="2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zh-CN" sz="2000" b="1" dirty="0" smtClean="0">
                <a:solidFill>
                  <a:schemeClr val="bg1"/>
                </a:solidFill>
              </a:rPr>
              <a:t>         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了他們一切困難中的拯救者。</a:t>
            </a:r>
            <a:br>
              <a:rPr lang="zh-CN" altLang="en-US" sz="2000" b="1" dirty="0" smtClean="0">
                <a:solidFill>
                  <a:schemeClr val="bg1"/>
                </a:solidFill>
              </a:rPr>
            </a:b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400" b="1" dirty="0" smtClean="0">
                <a:solidFill>
                  <a:schemeClr val="accent3">
                    <a:lumMod val="75000"/>
                  </a:schemeClr>
                </a:solidFill>
              </a:rPr>
              <a:t>反思</a:t>
            </a:r>
            <a:endParaRPr lang="en-US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3581400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zh-CN" altLang="en-US" sz="2000" b="1" dirty="0" smtClean="0">
                <a:solidFill>
                  <a:srgbClr val="92D050"/>
                </a:solidFill>
              </a:rPr>
              <a:t>我們跟隨耶穌是為得到什麼回報？</a:t>
            </a:r>
            <a:endParaRPr lang="en-US" altLang="zh-CN" sz="2000" b="1" dirty="0" smtClean="0">
              <a:solidFill>
                <a:srgbClr val="92D050"/>
              </a:solidFill>
            </a:endParaRPr>
          </a:p>
          <a:p>
            <a:pPr marL="457200" indent="-457200">
              <a:buAutoNum type="arabicPeriod"/>
            </a:pPr>
            <a:r>
              <a:rPr lang="zh-CN" altLang="en-US" sz="2000" b="1" dirty="0" smtClean="0">
                <a:solidFill>
                  <a:srgbClr val="92D050"/>
                </a:solidFill>
              </a:rPr>
              <a:t>我們曾經以錯誤的生活路線去做基督徒，可是以虛假的外表去批評真正信徒的美善、迫害他們的生命或破壞對方的名譽？</a:t>
            </a:r>
            <a:endParaRPr lang="en-US" altLang="zh-CN" sz="2000" b="1" dirty="0" smtClean="0">
              <a:solidFill>
                <a:srgbClr val="92D050"/>
              </a:solidFill>
            </a:endParaRPr>
          </a:p>
          <a:p>
            <a:pPr marL="457200" indent="-457200">
              <a:buAutoNum type="arabicPeriod"/>
            </a:pPr>
            <a:r>
              <a:rPr lang="zh-CN" altLang="en-US" sz="2000" b="1" dirty="0" smtClean="0">
                <a:solidFill>
                  <a:srgbClr val="92D050"/>
                </a:solidFill>
              </a:rPr>
              <a:t>我們是否信仰上的盜賊，偷取天主的光榮而自我高舉，同時貶低天主與他人？</a:t>
            </a:r>
            <a:endParaRPr lang="en-US" altLang="zh-CN" sz="2000" b="1" dirty="0" smtClean="0">
              <a:solidFill>
                <a:srgbClr val="92D050"/>
              </a:solidFill>
            </a:endParaRPr>
          </a:p>
          <a:p>
            <a:pPr marL="457200" indent="-457200">
              <a:buAutoNum type="arabicPeriod"/>
            </a:pPr>
            <a:r>
              <a:rPr lang="zh-CN" altLang="en-US" sz="2000" b="1" dirty="0" smtClean="0">
                <a:solidFill>
                  <a:srgbClr val="92D050"/>
                </a:solidFill>
              </a:rPr>
              <a:t>我們在天主與魔鬼、美善和醜惡以及高尚及下流之間，選擇什麼？</a:t>
            </a:r>
            <a:endParaRPr lang="en-US" altLang="zh-CN" sz="2000" b="1" dirty="0" smtClean="0">
              <a:solidFill>
                <a:srgbClr val="92D050"/>
              </a:solidFill>
            </a:endParaRPr>
          </a:p>
          <a:p>
            <a:pPr marL="457200" indent="-457200">
              <a:buAutoNum type="arabicPeriod"/>
            </a:pPr>
            <a:r>
              <a:rPr lang="zh-CN" altLang="en-US" sz="2000" b="1" dirty="0" smtClean="0">
                <a:solidFill>
                  <a:srgbClr val="92D050"/>
                </a:solidFill>
              </a:rPr>
              <a:t>教會用什麼來建設？金錢？虛假？名利？這都是永恆的東西而值得追隨？我們基督徒在今天的價值觀是什麼？活出的人生價值是什麼？</a:t>
            </a:r>
            <a:endParaRPr lang="en-US" altLang="zh-CN" sz="2000" b="1" dirty="0" smtClean="0">
              <a:solidFill>
                <a:srgbClr val="92D050"/>
              </a:solidFill>
            </a:endParaRPr>
          </a:p>
          <a:p>
            <a:pPr marL="457200" indent="-457200">
              <a:buAutoNum type="arabicPeriod"/>
            </a:pPr>
            <a:r>
              <a:rPr lang="zh-CN" altLang="en-US" sz="2000" b="1" dirty="0" smtClean="0">
                <a:solidFill>
                  <a:srgbClr val="92D050"/>
                </a:solidFill>
              </a:rPr>
              <a:t>我們是否當一輩子基督徒，到頭來還是慈悲多禍害、方便出下流？</a:t>
            </a:r>
            <a:endParaRPr lang="en-US" sz="2000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5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34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</a:rPr>
              <a:t>Trust by Fr. Louis-Marie Parent</a:t>
            </a:r>
          </a:p>
          <a:p>
            <a:pPr>
              <a:buNone/>
            </a:pPr>
            <a:r>
              <a:rPr lang="en-US" sz="2000" b="1" dirty="0" smtClean="0">
                <a:solidFill>
                  <a:schemeClr val="bg2"/>
                </a:solidFill>
              </a:rPr>
              <a:t>I am the solid rock, where is your solidity? </a:t>
            </a:r>
          </a:p>
          <a:p>
            <a:pPr>
              <a:buNone/>
            </a:pPr>
            <a:r>
              <a:rPr lang="en-US" sz="2000" b="1" dirty="0" smtClean="0">
                <a:solidFill>
                  <a:schemeClr val="bg2"/>
                </a:solidFill>
              </a:rPr>
              <a:t>I am the fire that purifies, why do you run from me? </a:t>
            </a:r>
          </a:p>
          <a:p>
            <a:pPr>
              <a:buNone/>
            </a:pPr>
            <a:r>
              <a:rPr lang="en-US" sz="2000" b="1" dirty="0" smtClean="0">
                <a:solidFill>
                  <a:schemeClr val="bg2"/>
                </a:solidFill>
              </a:rPr>
              <a:t>I am the water that quenches, why do you hold on to your thirst? </a:t>
            </a:r>
          </a:p>
          <a:p>
            <a:pPr>
              <a:buNone/>
            </a:pPr>
            <a:r>
              <a:rPr lang="en-US" sz="2000" b="1" dirty="0" smtClean="0">
                <a:solidFill>
                  <a:schemeClr val="bg2"/>
                </a:solidFill>
              </a:rPr>
              <a:t>I am the truth, why do you not come to me? </a:t>
            </a:r>
          </a:p>
          <a:p>
            <a:pPr>
              <a:buNone/>
            </a:pPr>
            <a:r>
              <a:rPr lang="en-US" sz="2000" b="1" dirty="0" smtClean="0">
                <a:solidFill>
                  <a:schemeClr val="bg2"/>
                </a:solidFill>
              </a:rPr>
              <a:t>I am strength, why do you not lean on me? </a:t>
            </a:r>
          </a:p>
          <a:p>
            <a:pPr>
              <a:buNone/>
            </a:pPr>
            <a:r>
              <a:rPr lang="en-US" sz="2000" b="1" dirty="0" smtClean="0">
                <a:solidFill>
                  <a:schemeClr val="bg2"/>
                </a:solidFill>
              </a:rPr>
              <a:t>I am counsel, why do you not listen to me? </a:t>
            </a:r>
          </a:p>
          <a:p>
            <a:pPr>
              <a:buNone/>
            </a:pPr>
            <a:r>
              <a:rPr lang="en-US" sz="2000" b="1" dirty="0" smtClean="0">
                <a:solidFill>
                  <a:schemeClr val="bg2"/>
                </a:solidFill>
              </a:rPr>
              <a:t>I am peace, why do you not rest in me? </a:t>
            </a:r>
          </a:p>
          <a:p>
            <a:pPr>
              <a:buNone/>
            </a:pPr>
            <a:r>
              <a:rPr lang="en-US" sz="2000" b="1" dirty="0" smtClean="0">
                <a:solidFill>
                  <a:schemeClr val="bg2"/>
                </a:solidFill>
              </a:rPr>
              <a:t>I am joy, why do you not smile? </a:t>
            </a:r>
          </a:p>
          <a:p>
            <a:pPr>
              <a:buNone/>
            </a:pPr>
            <a:r>
              <a:rPr lang="en-US" sz="2000" b="1" dirty="0" smtClean="0">
                <a:solidFill>
                  <a:schemeClr val="bg2"/>
                </a:solidFill>
              </a:rPr>
              <a:t>I am Love, why do you not trust me? </a:t>
            </a:r>
          </a:p>
          <a:p>
            <a:pPr>
              <a:buNone/>
            </a:pPr>
            <a:r>
              <a:rPr lang="en-US" sz="2000" b="1" dirty="0" smtClean="0">
                <a:solidFill>
                  <a:schemeClr val="bg2"/>
                </a:solidFill>
              </a:rPr>
              <a:t>Let yourself fall into my arms. </a:t>
            </a:r>
          </a:p>
          <a:p>
            <a:pPr>
              <a:buNone/>
            </a:pPr>
            <a:r>
              <a:rPr lang="en-US" sz="2000" b="1" dirty="0" smtClean="0">
                <a:solidFill>
                  <a:schemeClr val="bg2"/>
                </a:solidFill>
              </a:rPr>
              <a:t>My love is yours. Amen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3600" y="2590800"/>
            <a:ext cx="4800600" cy="3810000"/>
          </a:xfrm>
          <a:prstGeom prst="rect">
            <a:avLst/>
          </a:prstGeom>
          <a:solidFill>
            <a:schemeClr val="tx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en-US" altLang="zh-CN" sz="2400" b="1" dirty="0" smtClean="0">
                <a:solidFill>
                  <a:schemeClr val="bg1">
                    <a:lumMod val="95000"/>
                  </a:schemeClr>
                </a:solidFill>
              </a:rPr>
              <a:t>《</a:t>
            </a:r>
            <a:r>
              <a:rPr lang="zh-CN" altLang="en-US" sz="2400" b="1" dirty="0" smtClean="0">
                <a:solidFill>
                  <a:schemeClr val="bg1">
                    <a:lumMod val="95000"/>
                  </a:schemeClr>
                </a:solidFill>
              </a:rPr>
              <a:t>信賴</a:t>
            </a:r>
            <a:r>
              <a:rPr lang="en-US" altLang="zh-CN" sz="2400" b="1" dirty="0" smtClean="0">
                <a:solidFill>
                  <a:schemeClr val="bg1">
                    <a:lumMod val="95000"/>
                  </a:schemeClr>
                </a:solidFill>
              </a:rPr>
              <a:t>》</a:t>
            </a:r>
            <a:r>
              <a:rPr lang="zh-CN" altLang="en-US" sz="2400" b="1" dirty="0" smtClean="0">
                <a:solidFill>
                  <a:schemeClr val="bg1">
                    <a:lumMod val="95000"/>
                  </a:schemeClr>
                </a:solidFill>
              </a:rPr>
              <a:t>路易</a:t>
            </a:r>
            <a:r>
              <a:rPr lang="en-US" altLang="zh-CN" sz="2400" b="1" dirty="0" smtClean="0">
                <a:solidFill>
                  <a:schemeClr val="bg1">
                    <a:lumMod val="95000"/>
                  </a:schemeClr>
                </a:solidFill>
              </a:rPr>
              <a:t>-</a:t>
            </a:r>
            <a:r>
              <a:rPr lang="zh-CN" altLang="en-US" sz="2400" b="1" dirty="0" smtClean="0">
                <a:solidFill>
                  <a:schemeClr val="bg1">
                    <a:lumMod val="95000"/>
                  </a:schemeClr>
                </a:solidFill>
              </a:rPr>
              <a:t>馬利 杷漢神父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40386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zh-CN" altLang="en-US" sz="2000" b="1" dirty="0" smtClean="0">
                <a:solidFill>
                  <a:schemeClr val="bg1"/>
                </a:solidFill>
              </a:rPr>
              <a:t>我是結實磐石，你的團結在哪裡？</a:t>
            </a:r>
            <a:endParaRPr lang="en-US" altLang="zh-CN" sz="2000" b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zh-CN" altLang="en-US" sz="2000" b="1" dirty="0" smtClean="0">
                <a:solidFill>
                  <a:schemeClr val="bg1"/>
                </a:solidFill>
              </a:rPr>
              <a:t>我是煉淨之火，為何你要從我面前跑掉？</a:t>
            </a:r>
            <a:endParaRPr lang="en-US" altLang="zh-CN" sz="2000" b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zh-CN" altLang="en-US" sz="2000" b="1" dirty="0" smtClean="0">
                <a:solidFill>
                  <a:schemeClr val="bg1"/>
                </a:solidFill>
              </a:rPr>
              <a:t>我是解渴之水，為何你要抓住口渴不放？</a:t>
            </a:r>
            <a:endParaRPr lang="en-US" altLang="zh-CN" sz="2000" b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zh-CN" altLang="en-US" sz="2000" b="1" dirty="0" smtClean="0">
                <a:solidFill>
                  <a:schemeClr val="bg1"/>
                </a:solidFill>
              </a:rPr>
              <a:t>我是真理，為何你不來找我？</a:t>
            </a:r>
            <a:endParaRPr lang="en-US" altLang="zh-CN" sz="2000" b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zh-CN" altLang="en-US" sz="2000" b="1" dirty="0" smtClean="0">
                <a:solidFill>
                  <a:schemeClr val="bg1"/>
                </a:solidFill>
              </a:rPr>
              <a:t>我是力量，為何你不依靠我？</a:t>
            </a:r>
            <a:endParaRPr lang="en-US" altLang="zh-CN" sz="2000" b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zh-CN" altLang="en-US" sz="2000" b="1" dirty="0" smtClean="0">
                <a:solidFill>
                  <a:schemeClr val="bg1"/>
                </a:solidFill>
              </a:rPr>
              <a:t>我是護慰，為何你不來聆聽我？</a:t>
            </a:r>
            <a:endParaRPr lang="en-US" altLang="zh-CN" sz="2000" b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zh-CN" altLang="en-US" sz="2000" b="1" dirty="0" smtClean="0">
                <a:solidFill>
                  <a:schemeClr val="bg1"/>
                </a:solidFill>
              </a:rPr>
              <a:t>我是平安，為何你不安息於我？</a:t>
            </a:r>
            <a:endParaRPr lang="en-US" altLang="zh-CN" sz="2000" b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zh-CN" altLang="en-US" sz="2000" b="1" dirty="0" smtClean="0">
                <a:solidFill>
                  <a:schemeClr val="bg1"/>
                </a:solidFill>
              </a:rPr>
              <a:t>我是喜樂，為何你不微笑？</a:t>
            </a:r>
            <a:endParaRPr lang="en-US" altLang="zh-CN" sz="2000" b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zh-CN" altLang="en-US" sz="2000" b="1" dirty="0" smtClean="0">
                <a:solidFill>
                  <a:schemeClr val="bg1"/>
                </a:solidFill>
              </a:rPr>
              <a:t>我是愛，為何你不信賴我？</a:t>
            </a:r>
            <a:endParaRPr lang="en-US" altLang="zh-CN" sz="2000" b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zh-CN" altLang="en-US" sz="2000" b="1" dirty="0" smtClean="0">
                <a:solidFill>
                  <a:schemeClr val="bg1"/>
                </a:solidFill>
              </a:rPr>
              <a:t>讓你自己投進我的懷抱，</a:t>
            </a:r>
            <a:endParaRPr lang="en-US" altLang="zh-CN" sz="2000" b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zh-CN" altLang="en-US" sz="2000" b="1" dirty="0" smtClean="0">
                <a:solidFill>
                  <a:schemeClr val="bg1"/>
                </a:solidFill>
              </a:rPr>
              <a:t>我的愛是你的，阿們。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t="-46000" r="-2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124200"/>
            <a:ext cx="8229600" cy="3429000"/>
          </a:xfrm>
          <a:prstGeom prst="rect">
            <a:avLst/>
          </a:prstGeom>
          <a:solidFill>
            <a:schemeClr val="accent6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sz="2800" b="1" dirty="0" smtClean="0">
                <a:solidFill>
                  <a:srgbClr val="FFC000"/>
                </a:solidFill>
              </a:rPr>
              <a:t>參考</a:t>
            </a:r>
            <a:r>
              <a:rPr lang="en-US" altLang="zh-CN" sz="28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altLang="zh-CN" sz="2800" b="1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429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CN" sz="2000" b="1" dirty="0" smtClean="0">
                <a:solidFill>
                  <a:srgbClr val="FFFF00"/>
                </a:solidFill>
              </a:rPr>
              <a:t>《</a:t>
            </a:r>
            <a:r>
              <a:rPr lang="zh-CN" altLang="en-US" sz="2000" b="1" dirty="0" smtClean="0">
                <a:solidFill>
                  <a:srgbClr val="FFFF00"/>
                </a:solidFill>
              </a:rPr>
              <a:t>六祖法寶壇經</a:t>
            </a:r>
            <a:r>
              <a:rPr lang="en-US" altLang="zh-CN" sz="2000" b="1" dirty="0" smtClean="0">
                <a:solidFill>
                  <a:srgbClr val="FFFF00"/>
                </a:solidFill>
              </a:rPr>
              <a:t>》</a:t>
            </a:r>
            <a:r>
              <a:rPr lang="zh-CN" altLang="en-US" sz="2000" b="1" dirty="0" smtClean="0">
                <a:solidFill>
                  <a:srgbClr val="FFFF00"/>
                </a:solidFill>
              </a:rPr>
              <a:t>淺釋</a:t>
            </a:r>
            <a:r>
              <a:rPr lang="en-US" altLang="zh-CN" sz="2000" b="1" dirty="0" smtClean="0">
                <a:solidFill>
                  <a:srgbClr val="FFFF00"/>
                </a:solidFill>
              </a:rPr>
              <a:t>-</a:t>
            </a:r>
            <a:r>
              <a:rPr lang="zh-CN" altLang="en-US" sz="2000" b="1" dirty="0" smtClean="0">
                <a:solidFill>
                  <a:srgbClr val="FFFF00"/>
                </a:solidFill>
              </a:rPr>
              <a:t>宣化上人</a:t>
            </a:r>
            <a:endParaRPr lang="en-US" altLang="zh-CN" sz="20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rgbClr val="FFFF00"/>
                </a:solidFill>
              </a:rPr>
              <a:t>佛光大辭典</a:t>
            </a:r>
            <a:endParaRPr lang="en-US" sz="20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2000" b="1" dirty="0" smtClean="0">
                <a:solidFill>
                  <a:srgbClr val="FFFF00"/>
                </a:solidFill>
              </a:rPr>
              <a:t>http://darufashi.blog.163.com/blog/static/123755143201134111943158/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FFFF00"/>
                </a:solidFill>
              </a:rPr>
              <a:t>http://tw.myblog.yahoo.com/jw!mSwjdZaTHQOm_EGSsIgR/article?mid=20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FFFF00"/>
                </a:solidFill>
              </a:rPr>
              <a:t>22&amp;prev=2023&amp;next=2021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FFFF00"/>
                </a:solidFill>
              </a:rPr>
              <a:t>http://www.chinavegan.com/2010/welcome_to_china_vegan@201002191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FFFF00"/>
                </a:solidFill>
              </a:rPr>
              <a:t>94512.htm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FFFF00"/>
                </a:solidFill>
              </a:rPr>
              <a:t>http://zhidao.baidu.com/question/141481473.html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FFFF00"/>
                </a:solidFill>
              </a:rPr>
              <a:t>http://zh.wikipedia.org/wiki/%E5%A6%82%E6%9D%A5</a:t>
            </a:r>
          </a:p>
          <a:p>
            <a:pPr>
              <a:buNone/>
            </a:pP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sz="2800" b="1" dirty="0" smtClean="0">
                <a:solidFill>
                  <a:schemeClr val="accent6">
                    <a:lumMod val="75000"/>
                  </a:schemeClr>
                </a:solidFill>
              </a:rPr>
              <a:t>製作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0" y="5334000"/>
            <a:ext cx="3048000" cy="1524000"/>
          </a:xfrm>
        </p:spPr>
        <p:txBody>
          <a:bodyPr>
            <a:normAutofit/>
          </a:bodyPr>
          <a:lstStyle/>
          <a:p>
            <a:pPr>
              <a:buFontTx/>
              <a:buNone/>
              <a:defRPr/>
            </a:pPr>
            <a:r>
              <a:rPr lang="zh-CN" altLang="en-US" sz="1400" b="1" dirty="0" smtClean="0">
                <a:solidFill>
                  <a:srgbClr val="FFFFCC"/>
                </a:solidFill>
              </a:rPr>
              <a:t>趙必成，</a:t>
            </a:r>
            <a:r>
              <a:rPr lang="en-US" altLang="zh-CN" sz="1400" b="1" dirty="0" err="1" smtClean="0">
                <a:solidFill>
                  <a:srgbClr val="FFFFCC"/>
                </a:solidFill>
              </a:rPr>
              <a:t>DMin</a:t>
            </a:r>
            <a:r>
              <a:rPr lang="en-US" altLang="zh-CN" sz="1400" b="1" dirty="0" smtClean="0">
                <a:solidFill>
                  <a:srgbClr val="FFFFCC"/>
                </a:solidFill>
              </a:rPr>
              <a:t>., PhD.</a:t>
            </a:r>
          </a:p>
          <a:p>
            <a:pPr>
              <a:buFontTx/>
              <a:buNone/>
              <a:defRPr/>
            </a:pPr>
            <a:r>
              <a:rPr lang="zh-CN" altLang="en-US" sz="1400" b="1" dirty="0" smtClean="0">
                <a:solidFill>
                  <a:srgbClr val="FFFFCC"/>
                </a:solidFill>
              </a:rPr>
              <a:t>天主教華人靈修中心</a:t>
            </a:r>
            <a:endParaRPr lang="en-US" altLang="zh-CN" sz="1400" b="1" dirty="0" smtClean="0">
              <a:solidFill>
                <a:srgbClr val="FFFFCC"/>
              </a:solidFill>
            </a:endParaRPr>
          </a:p>
          <a:p>
            <a:pPr>
              <a:buFontTx/>
              <a:buNone/>
              <a:defRPr/>
            </a:pPr>
            <a:r>
              <a:rPr lang="en-US" sz="1400" b="1" dirty="0" smtClean="0">
                <a:solidFill>
                  <a:srgbClr val="FFFFCC"/>
                </a:solidFill>
              </a:rPr>
              <a:t>The Chinese Catholic Spiritual Center</a:t>
            </a:r>
          </a:p>
          <a:p>
            <a:pPr>
              <a:buFontTx/>
              <a:buNone/>
              <a:defRPr/>
            </a:pPr>
            <a:r>
              <a:rPr lang="en-US" sz="1400" b="1" dirty="0" smtClean="0">
                <a:solidFill>
                  <a:srgbClr val="FFFFCC"/>
                </a:solidFill>
              </a:rPr>
              <a:t>New Brunswick, New Jersey, USA</a:t>
            </a:r>
          </a:p>
          <a:p>
            <a:pPr>
              <a:buFontTx/>
              <a:buNone/>
              <a:defRPr/>
            </a:pPr>
            <a:r>
              <a:rPr lang="en-US" sz="1400" b="1" dirty="0" smtClean="0">
                <a:solidFill>
                  <a:srgbClr val="FFFFCC"/>
                </a:solidFill>
              </a:rPr>
              <a:t>201</a:t>
            </a:r>
            <a:r>
              <a:rPr lang="en-US" altLang="zh-CN" sz="1400" b="1" dirty="0" smtClean="0">
                <a:solidFill>
                  <a:srgbClr val="FFFFCC"/>
                </a:solidFill>
              </a:rPr>
              <a:t>3</a:t>
            </a:r>
            <a:r>
              <a:rPr lang="zh-CN" altLang="en-US" sz="1400" b="1" dirty="0" smtClean="0">
                <a:solidFill>
                  <a:srgbClr val="FFFFCC"/>
                </a:solidFill>
              </a:rPr>
              <a:t>年</a:t>
            </a:r>
            <a:r>
              <a:rPr lang="en-US" altLang="zh-CN" sz="1400" b="1" dirty="0" smtClean="0">
                <a:solidFill>
                  <a:srgbClr val="FFFFCC"/>
                </a:solidFill>
              </a:rPr>
              <a:t>1</a:t>
            </a:r>
            <a:r>
              <a:rPr lang="zh-CN" altLang="en-US" sz="1400" b="1" dirty="0" smtClean="0">
                <a:solidFill>
                  <a:srgbClr val="FFFFCC"/>
                </a:solidFill>
              </a:rPr>
              <a:t>月</a:t>
            </a:r>
            <a:r>
              <a:rPr lang="en-US" altLang="zh-CN" sz="1400" b="1" dirty="0" smtClean="0">
                <a:solidFill>
                  <a:srgbClr val="FFFFCC"/>
                </a:solidFill>
              </a:rPr>
              <a:t>10</a:t>
            </a:r>
            <a:r>
              <a:rPr lang="zh-CN" altLang="en-US" sz="1400" b="1" dirty="0" smtClean="0">
                <a:solidFill>
                  <a:srgbClr val="FFFFCC"/>
                </a:solidFill>
              </a:rPr>
              <a:t>日</a:t>
            </a:r>
            <a:endParaRPr lang="en-US" sz="1400" dirty="0">
              <a:solidFill>
                <a:srgbClr val="FFF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>
            <a:normAutofit/>
          </a:bodyPr>
          <a:lstStyle/>
          <a:p>
            <a:pPr algn="r"/>
            <a:r>
              <a:rPr lang="en-US" altLang="zh-CN" sz="2400" b="1" dirty="0" smtClean="0"/>
              <a:t>《</a:t>
            </a:r>
            <a:r>
              <a:rPr lang="zh-CN" altLang="en-US" sz="2400" b="1" dirty="0" smtClean="0"/>
              <a:t>大日經</a:t>
            </a:r>
            <a:r>
              <a:rPr lang="en-US" altLang="zh-CN" sz="2400" b="1" dirty="0" smtClean="0"/>
              <a:t>·</a:t>
            </a:r>
            <a:r>
              <a:rPr lang="zh-CN" altLang="en-US" sz="2400" b="1" dirty="0" smtClean="0"/>
              <a:t>住心品</a:t>
            </a:r>
            <a:r>
              <a:rPr lang="en-US" altLang="zh-CN" sz="2400" b="1" dirty="0" smtClean="0"/>
              <a:t>》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0"/>
            <a:ext cx="8229600" cy="2743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2400" b="1" dirty="0" smtClean="0"/>
              <a:t>菩提心為因</a:t>
            </a:r>
            <a:endParaRPr lang="en-US" altLang="zh-CN" sz="2400" b="1" dirty="0" smtClean="0"/>
          </a:p>
          <a:p>
            <a:pPr>
              <a:buNone/>
            </a:pPr>
            <a:r>
              <a:rPr lang="zh-CN" altLang="en-US" sz="2000" b="1" dirty="0" smtClean="0">
                <a:solidFill>
                  <a:schemeClr val="bg1">
                    <a:lumMod val="95000"/>
                  </a:schemeClr>
                </a:solidFill>
              </a:rPr>
              <a:t>菩提心為因依菩提起大悲，故菩提心為因。</a:t>
            </a:r>
            <a:endParaRPr lang="en-US" altLang="zh-CN" sz="20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buNone/>
            </a:pPr>
            <a:r>
              <a:rPr lang="zh-CN" altLang="en-US" sz="2400" b="1" dirty="0" smtClean="0"/>
              <a:t>大慈悲為根本</a:t>
            </a:r>
          </a:p>
          <a:p>
            <a:pPr>
              <a:buNone/>
            </a:pPr>
            <a:r>
              <a:rPr lang="zh-CN" altLang="en-US" sz="2000" b="1" dirty="0" smtClean="0">
                <a:solidFill>
                  <a:schemeClr val="bg1">
                    <a:lumMod val="95000"/>
                  </a:schemeClr>
                </a:solidFill>
              </a:rPr>
              <a:t>大慈悲為根本依大悲起妙行，故大慈悲為根本。</a:t>
            </a:r>
            <a:endParaRPr lang="en-US" altLang="zh-CN" sz="20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buNone/>
            </a:pPr>
            <a:r>
              <a:rPr lang="zh-CN" altLang="en-US" sz="2400" b="1" dirty="0" smtClean="0"/>
              <a:t>方便為究竟</a:t>
            </a:r>
          </a:p>
          <a:p>
            <a:pPr>
              <a:buNone/>
            </a:pPr>
            <a:r>
              <a:rPr lang="zh-CN" altLang="en-US" sz="2000" b="1" dirty="0" smtClean="0">
                <a:solidFill>
                  <a:schemeClr val="bg1">
                    <a:lumMod val="95000"/>
                  </a:schemeClr>
                </a:solidFill>
              </a:rPr>
              <a:t>方便為究竟有妙行圓果德，故方便為究竟。</a:t>
            </a:r>
          </a:p>
          <a:p>
            <a:pPr>
              <a:buNone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9000" t="-13000" r="-1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990600"/>
            <a:ext cx="8229600" cy="1295400"/>
          </a:xfrm>
          <a:prstGeom prst="rect">
            <a:avLst/>
          </a:prstGeom>
          <a:solidFill>
            <a:schemeClr val="accent3">
              <a:lumMod val="5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137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2000" b="1" dirty="0" smtClean="0">
                <a:solidFill>
                  <a:srgbClr val="FFFF00"/>
                </a:solidFill>
              </a:rPr>
              <a:t>菩提，梵語 </a:t>
            </a:r>
            <a:r>
              <a:rPr lang="en-US" altLang="zh-CN" sz="2000" b="1" dirty="0" err="1" smtClean="0">
                <a:solidFill>
                  <a:srgbClr val="FFFF00"/>
                </a:solidFill>
              </a:rPr>
              <a:t>bodhi</a:t>
            </a:r>
            <a:r>
              <a:rPr lang="en-US" altLang="zh-CN" sz="2000" b="1" dirty="0" smtClean="0">
                <a:solidFill>
                  <a:srgbClr val="FFFF00"/>
                </a:solidFill>
              </a:rPr>
              <a:t> </a:t>
            </a:r>
            <a:r>
              <a:rPr lang="zh-CN" altLang="en-US" sz="2000" b="1" dirty="0" smtClean="0">
                <a:solidFill>
                  <a:srgbClr val="FFFF00"/>
                </a:solidFill>
              </a:rPr>
              <a:t>之音譯，意即覺、智。菩提之覺、智特指如實覺知諸</a:t>
            </a:r>
            <a:endParaRPr lang="en-US" altLang="zh-CN" sz="20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rgbClr val="FFFF00"/>
                </a:solidFill>
              </a:rPr>
              <a:t>法真實，能達到真正解脫之智慧。發菩提心是求得覺悟智慧之因，亦是</a:t>
            </a:r>
            <a:endParaRPr lang="en-US" altLang="zh-CN" sz="20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rgbClr val="FFFF00"/>
                </a:solidFill>
              </a:rPr>
              <a:t>要求得根本覺、智的動機。簡言之，是萬事求其實體與真相而後解脫。</a:t>
            </a:r>
            <a:endParaRPr lang="en-US" altLang="zh-CN" sz="2000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en-US" altLang="zh-CN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4114800"/>
            <a:ext cx="8229600" cy="2057400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14800"/>
            <a:ext cx="8229600" cy="2011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2000" b="1" dirty="0" smtClean="0">
                <a:solidFill>
                  <a:schemeClr val="bg1"/>
                </a:solidFill>
              </a:rPr>
              <a:t>求覺智有不同目的：為自己、為眾生、為眼前具體煩惱，只有慈悲才是</a:t>
            </a:r>
            <a:endParaRPr lang="en-US" altLang="zh-CN" sz="2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chemeClr val="bg1"/>
                </a:solidFill>
              </a:rPr>
              <a:t>根本。慈愛眾生給與快樂稱為慈；憐憫眾生拔除其苦稱為悲，合在一起</a:t>
            </a:r>
            <a:endParaRPr lang="en-US" altLang="zh-CN" sz="2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chemeClr val="bg1"/>
                </a:solidFill>
              </a:rPr>
              <a:t>則為慈悲。佛的慈悲是以眾生之苦為己苦的同心同感狀態，故稱無緣大</a:t>
            </a:r>
            <a:endParaRPr lang="en-US" altLang="zh-CN" sz="2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chemeClr val="bg1"/>
                </a:solidFill>
              </a:rPr>
              <a:t>慈，同體大悲。以慈悲為根本發菩提心才能排除種種眼前困惑，不受幹</a:t>
            </a:r>
            <a:endParaRPr lang="en-US" altLang="zh-CN" sz="2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chemeClr val="bg1"/>
                </a:solidFill>
              </a:rPr>
              <a:t>擾而得無上菩提，這可說是佛家的同理心與超驗（</a:t>
            </a:r>
            <a:r>
              <a:rPr lang="en-US" altLang="zh-CN" sz="2000" b="1" dirty="0" err="1" smtClean="0">
                <a:solidFill>
                  <a:schemeClr val="bg1"/>
                </a:solidFill>
              </a:rPr>
              <a:t>transendentalism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）。</a:t>
            </a:r>
            <a:endParaRPr lang="en-US" altLang="zh-CN" sz="20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zh-CN" sz="2000" b="1" dirty="0" smtClean="0"/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4000" r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457200"/>
            <a:ext cx="8229600" cy="2362200"/>
          </a:xfrm>
          <a:prstGeom prst="rect">
            <a:avLst/>
          </a:prstGeom>
          <a:solidFill>
            <a:schemeClr val="accent6">
              <a:lumMod val="7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1"/>
            <a:ext cx="8229600" cy="2362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2000" b="1" dirty="0" smtClean="0">
                <a:solidFill>
                  <a:srgbClr val="FFFF99"/>
                </a:solidFill>
              </a:rPr>
              <a:t>無緣大慈</a:t>
            </a:r>
            <a:endParaRPr lang="en-US" altLang="zh-CN" sz="2000" b="1" dirty="0" smtClean="0">
              <a:solidFill>
                <a:srgbClr val="FFFF99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chemeClr val="bg1"/>
                </a:solidFill>
              </a:rPr>
              <a:t>佛觀一切皆空，而不以特定之人為物件，故佛之慈悲特稱無緣大慈；其</a:t>
            </a:r>
            <a:endParaRPr lang="en-US" altLang="zh-CN" sz="2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chemeClr val="bg1"/>
                </a:solidFill>
              </a:rPr>
              <a:t>慈心遍及一切眾生，乃為慈悲中之最尊者。</a:t>
            </a:r>
            <a:endParaRPr lang="en-US" altLang="zh-CN" sz="2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rgbClr val="FFFF99"/>
                </a:solidFill>
              </a:rPr>
              <a:t>同體大悲</a:t>
            </a:r>
            <a:endParaRPr lang="en-US" altLang="zh-CN" sz="2000" b="1" dirty="0" smtClean="0">
              <a:solidFill>
                <a:srgbClr val="FFFF99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chemeClr val="bg1"/>
                </a:solidFill>
              </a:rPr>
              <a:t>佛陀之悲乃是以眾生苦為己苦，故稱同體大悲。又其悲心廣大無盡，故</a:t>
            </a:r>
            <a:endParaRPr lang="en-US" altLang="zh-CN" sz="2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chemeClr val="bg1"/>
                </a:solidFill>
              </a:rPr>
              <a:t>稱無蓋大悲（無有更廣、更大、更上於此悲者）。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7130</TotalTime>
  <Words>2961</Words>
  <Application>Microsoft Office PowerPoint</Application>
  <PresentationFormat>如螢幕大小 (4:3)</PresentationFormat>
  <Paragraphs>283</Paragraphs>
  <Slides>59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59</vt:i4>
      </vt:variant>
    </vt:vector>
  </HeadingPairs>
  <TitlesOfParts>
    <vt:vector size="64" baseType="lpstr">
      <vt:lpstr>宋体</vt:lpstr>
      <vt:lpstr>新細明體</vt:lpstr>
      <vt:lpstr>Arial</vt:lpstr>
      <vt:lpstr>Calibri</vt:lpstr>
      <vt:lpstr>Office Theme</vt:lpstr>
      <vt:lpstr>慈悲多禍害 方便出下流 </vt:lpstr>
      <vt:lpstr>七悲/苦</vt:lpstr>
      <vt:lpstr>PowerPoint 簡報</vt:lpstr>
      <vt:lpstr>PowerPoint 簡報</vt:lpstr>
      <vt:lpstr>PowerPoint 簡報</vt:lpstr>
      <vt:lpstr>《大日經·住心品》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登地菩薩</vt:lpstr>
      <vt:lpstr>PowerPoint 簡報</vt:lpstr>
      <vt:lpstr>福音中的猶達斯</vt:lpstr>
      <vt:lpstr>香液</vt:lpstr>
      <vt:lpstr>瑪26:6-13 伯達尼晚宴　</vt:lpstr>
      <vt:lpstr>谷14:3-9 女人以香液傅抹耶穌</vt:lpstr>
      <vt:lpstr>若12:1-8 伯達尼晚宴</vt:lpstr>
      <vt:lpstr>三十</vt:lpstr>
      <vt:lpstr>瑪26:14-16 猶達斯通敵賣主</vt:lpstr>
      <vt:lpstr>谷14:10-11 </vt:lpstr>
      <vt:lpstr>路22:1-6 殺害耶穌的陰謀　</vt:lpstr>
      <vt:lpstr>晚餐</vt:lpstr>
      <vt:lpstr>瑪26:20-25 最後晚餐 </vt:lpstr>
      <vt:lpstr>谷14:17-21 最後晚餐</vt:lpstr>
      <vt:lpstr>路22:21-23 揭露負賣者</vt:lpstr>
      <vt:lpstr>若13:21-30 預言將被出賣</vt:lpstr>
      <vt:lpstr>PowerPoint 簡報</vt:lpstr>
      <vt:lpstr>口親</vt:lpstr>
      <vt:lpstr>瑪26:47-50 耶穌被捕宗徒逃散</vt:lpstr>
      <vt:lpstr>谷14:43-46 耶穌被捕宗徒逃散</vt:lpstr>
      <vt:lpstr>路22:47-48 耶穌被捕　</vt:lpstr>
      <vt:lpstr>若18:1-3 耶穌被捕（沒有口親） </vt:lpstr>
      <vt:lpstr>自殺</vt:lpstr>
      <vt:lpstr>結論</vt:lpstr>
      <vt:lpstr>PowerPoint 簡報</vt:lpstr>
      <vt:lpstr>PowerPoint 簡報</vt:lpstr>
      <vt:lpstr>PowerPoint 簡報</vt:lpstr>
      <vt:lpstr>PowerPoint 簡報</vt:lpstr>
      <vt:lpstr>猶達斯的心魔 – 出賣耶穌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依撒意亞先知書</vt:lpstr>
      <vt:lpstr>反思</vt:lpstr>
      <vt:lpstr>PowerPoint 簡報</vt:lpstr>
      <vt:lpstr>《信賴》路易-馬利 杷漢神父</vt:lpstr>
      <vt:lpstr>參考 </vt:lpstr>
      <vt:lpstr>製作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慈悲多祸害 方便出下流</dc:title>
  <dc:creator>Abraham Chiu</dc:creator>
  <cp:lastModifiedBy>Marise Chan</cp:lastModifiedBy>
  <cp:revision>293</cp:revision>
  <dcterms:created xsi:type="dcterms:W3CDTF">2012-12-31T17:53:47Z</dcterms:created>
  <dcterms:modified xsi:type="dcterms:W3CDTF">2013-02-14T07:08:48Z</dcterms:modified>
</cp:coreProperties>
</file>